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8"/>
  </p:notesMasterIdLst>
  <p:sldIdLst>
    <p:sldId id="256" r:id="rId5"/>
    <p:sldId id="268" r:id="rId6"/>
    <p:sldId id="320" r:id="rId7"/>
    <p:sldId id="316" r:id="rId8"/>
    <p:sldId id="315" r:id="rId9"/>
    <p:sldId id="318" r:id="rId10"/>
    <p:sldId id="322" r:id="rId11"/>
    <p:sldId id="321" r:id="rId12"/>
    <p:sldId id="325" r:id="rId13"/>
    <p:sldId id="317" r:id="rId14"/>
    <p:sldId id="319" r:id="rId15"/>
    <p:sldId id="308" r:id="rId16"/>
    <p:sldId id="326" r:id="rId17"/>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ulfikar Kapasi" initials="ZK" lastIdx="2" clrIdx="0">
    <p:extLst>
      <p:ext uri="{19B8F6BF-5375-455C-9EA6-DF929625EA0E}">
        <p15:presenceInfo xmlns:p15="http://schemas.microsoft.com/office/powerpoint/2012/main" userId="S::zulfikar.kapasi@heathrow.com::fe0968fa-0857-403d-be55-e96edcf56e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5A5E"/>
    <a:srgbClr val="6E75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498" y="6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y Gascoigne" userId="9394d3b9-6656-4ede-ba7d-6b7071abfb94" providerId="ADAL" clId="{F6D6C894-3789-4165-A93B-969EA16B3DAD}"/>
    <pc:docChg chg="modSld">
      <pc:chgData name="Emily Gascoigne" userId="9394d3b9-6656-4ede-ba7d-6b7071abfb94" providerId="ADAL" clId="{F6D6C894-3789-4165-A93B-969EA16B3DAD}" dt="2020-06-17T11:30:38.603" v="0" actId="20577"/>
      <pc:docMkLst>
        <pc:docMk/>
      </pc:docMkLst>
      <pc:sldChg chg="modSp">
        <pc:chgData name="Emily Gascoigne" userId="9394d3b9-6656-4ede-ba7d-6b7071abfb94" providerId="ADAL" clId="{F6D6C894-3789-4165-A93B-969EA16B3DAD}" dt="2020-06-17T11:30:38.603" v="0" actId="20577"/>
        <pc:sldMkLst>
          <pc:docMk/>
          <pc:sldMk cId="548385984" sldId="319"/>
        </pc:sldMkLst>
        <pc:spChg chg="mod">
          <ac:chgData name="Emily Gascoigne" userId="9394d3b9-6656-4ede-ba7d-6b7071abfb94" providerId="ADAL" clId="{F6D6C894-3789-4165-A93B-969EA16B3DAD}" dt="2020-06-17T11:30:38.603" v="0" actId="20577"/>
          <ac:spMkLst>
            <pc:docMk/>
            <pc:sldMk cId="548385984" sldId="319"/>
            <ac:spMk id="5"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18D46B-624C-6F45-A2F2-0642865919A9}" type="datetimeFigureOut">
              <a:rPr lang="en-US" smtClean="0"/>
              <a:t>6/17/2020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6D200B-35C8-154A-BEC2-EAB8840EBA84}" type="slidenum">
              <a:rPr lang="en-US" smtClean="0"/>
              <a:t>‹#›</a:t>
            </a:fld>
            <a:endParaRPr lang="en-US"/>
          </a:p>
        </p:txBody>
      </p:sp>
    </p:spTree>
    <p:extLst>
      <p:ext uri="{BB962C8B-B14F-4D97-AF65-F5344CB8AC3E}">
        <p14:creationId xmlns:p14="http://schemas.microsoft.com/office/powerpoint/2010/main" val="22068707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D6D200B-35C8-154A-BEC2-EAB8840EBA84}" type="slidenum">
              <a:rPr lang="en-US" smtClean="0"/>
              <a:t>1</a:t>
            </a:fld>
            <a:endParaRPr lang="en-US"/>
          </a:p>
        </p:txBody>
      </p:sp>
    </p:spTree>
    <p:extLst>
      <p:ext uri="{BB962C8B-B14F-4D97-AF65-F5344CB8AC3E}">
        <p14:creationId xmlns:p14="http://schemas.microsoft.com/office/powerpoint/2010/main" val="27355581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ver Slide 1">
    <p:spTree>
      <p:nvGrpSpPr>
        <p:cNvPr id="1" name=""/>
        <p:cNvGrpSpPr/>
        <p:nvPr/>
      </p:nvGrpSpPr>
      <p:grpSpPr>
        <a:xfrm>
          <a:off x="0" y="0"/>
          <a:ext cx="0" cy="0"/>
          <a:chOff x="0" y="0"/>
          <a:chExt cx="0" cy="0"/>
        </a:xfrm>
      </p:grpSpPr>
      <p:pic>
        <p:nvPicPr>
          <p:cNvPr id="13" name="Picture 12" descr="FINAL5.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 name="Text Placeholder 8"/>
          <p:cNvSpPr>
            <a:spLocks noGrp="1"/>
          </p:cNvSpPr>
          <p:nvPr>
            <p:ph type="body" sz="quarter" idx="10"/>
          </p:nvPr>
        </p:nvSpPr>
        <p:spPr>
          <a:xfrm>
            <a:off x="444500" y="6082382"/>
            <a:ext cx="3568700" cy="381000"/>
          </a:xfrm>
          <a:prstGeom prst="rect">
            <a:avLst/>
          </a:prstGeom>
        </p:spPr>
        <p:txBody>
          <a:bodyPr anchor="ctr">
            <a:noAutofit/>
          </a:bodyPr>
          <a:lstStyle>
            <a:lvl1pPr marL="0" indent="0" algn="l">
              <a:buNone/>
              <a:defRPr sz="1200" baseline="0">
                <a:solidFill>
                  <a:srgbClr val="545A5E"/>
                </a:solidFill>
                <a:latin typeface="Arial"/>
                <a:cs typeface="Arial"/>
              </a:defRPr>
            </a:lvl1pPr>
          </a:lstStyle>
          <a:p>
            <a:pPr lvl="0"/>
            <a:r>
              <a:rPr lang="en-US"/>
              <a:t>Click to edit Master text styles</a:t>
            </a:r>
          </a:p>
          <a:p>
            <a:pPr lvl="1"/>
            <a:r>
              <a:rPr lang="en-US"/>
              <a:t>Second level</a:t>
            </a:r>
          </a:p>
        </p:txBody>
      </p:sp>
      <p:sp>
        <p:nvSpPr>
          <p:cNvPr id="11" name="Title 1"/>
          <p:cNvSpPr>
            <a:spLocks noGrp="1"/>
          </p:cNvSpPr>
          <p:nvPr>
            <p:ph type="ctrTitle"/>
          </p:nvPr>
        </p:nvSpPr>
        <p:spPr>
          <a:xfrm>
            <a:off x="2599267" y="4073525"/>
            <a:ext cx="6112933" cy="968375"/>
          </a:xfrm>
          <a:prstGeom prst="rect">
            <a:avLst/>
          </a:prstGeom>
        </p:spPr>
        <p:txBody>
          <a:bodyPr anchor="b"/>
          <a:lstStyle>
            <a:lvl1pPr algn="r">
              <a:defRPr sz="2400" b="0" i="0" spc="0">
                <a:solidFill>
                  <a:srgbClr val="46216F"/>
                </a:solidFill>
                <a:latin typeface="Arial"/>
                <a:cs typeface="Arial"/>
              </a:defRPr>
            </a:lvl1pPr>
          </a:lstStyle>
          <a:p>
            <a:r>
              <a:rPr lang="en-US"/>
              <a:t>Click to edit Master title style</a:t>
            </a:r>
          </a:p>
        </p:txBody>
      </p:sp>
      <p:sp>
        <p:nvSpPr>
          <p:cNvPr id="12" name="Subtitle 2"/>
          <p:cNvSpPr>
            <a:spLocks noGrp="1"/>
          </p:cNvSpPr>
          <p:nvPr>
            <p:ph type="subTitle" idx="1"/>
          </p:nvPr>
        </p:nvSpPr>
        <p:spPr>
          <a:xfrm>
            <a:off x="444500" y="5084228"/>
            <a:ext cx="8267700" cy="622300"/>
          </a:xfrm>
          <a:prstGeom prst="rect">
            <a:avLst/>
          </a:prstGeom>
        </p:spPr>
        <p:txBody>
          <a:bodyPr>
            <a:noAutofit/>
          </a:bodyPr>
          <a:lstStyle>
            <a:lvl1pPr marL="0" indent="0" algn="r">
              <a:buNone/>
              <a:defRPr sz="1800" spc="0">
                <a:solidFill>
                  <a:srgbClr val="7E5DA4"/>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3" name="Picture 2">
            <a:extLst>
              <a:ext uri="{FF2B5EF4-FFF2-40B4-BE49-F238E27FC236}">
                <a16:creationId xmlns:a16="http://schemas.microsoft.com/office/drawing/2014/main" id="{4B7EE2D2-E739-4148-9676-CB71D2B3EBB0}"/>
              </a:ext>
            </a:extLst>
          </p:cNvPr>
          <p:cNvPicPr>
            <a:picLocks noChangeAspect="1"/>
          </p:cNvPicPr>
          <p:nvPr userDrawn="1"/>
        </p:nvPicPr>
        <p:blipFill>
          <a:blip r:embed="rId3"/>
          <a:stretch>
            <a:fillRect/>
          </a:stretch>
        </p:blipFill>
        <p:spPr>
          <a:xfrm>
            <a:off x="6426824" y="6108664"/>
            <a:ext cx="2272676" cy="543225"/>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5925" y="500806"/>
            <a:ext cx="8313738" cy="537419"/>
          </a:xfrm>
        </p:spPr>
        <p:txBody>
          <a:bodyPr/>
          <a:lstStyle>
            <a:lvl1pPr algn="r">
              <a:defRPr sz="1600"/>
            </a:lvl1pPr>
          </a:lstStyle>
          <a:p>
            <a:r>
              <a:rPr lang="en-US"/>
              <a:t>Click to edit Master title style</a:t>
            </a:r>
          </a:p>
        </p:txBody>
      </p:sp>
      <p:sp>
        <p:nvSpPr>
          <p:cNvPr id="3" name="Content Placeholder 2"/>
          <p:cNvSpPr>
            <a:spLocks noGrp="1"/>
          </p:cNvSpPr>
          <p:nvPr>
            <p:ph idx="1"/>
          </p:nvPr>
        </p:nvSpPr>
        <p:spPr>
          <a:xfrm>
            <a:off x="415925" y="1019175"/>
            <a:ext cx="8313738" cy="4949825"/>
          </a:xfrm>
        </p:spPr>
        <p:txBody>
          <a:bodyPr/>
          <a:lstStyle>
            <a:lvl1pPr>
              <a:buFontTx/>
              <a:buNone/>
              <a:defRPr/>
            </a:lvl1pPr>
            <a:lvl2pPr marL="177800" indent="-177800">
              <a:buClr>
                <a:srgbClr val="7E5DA4"/>
              </a:buClr>
              <a:buFont typeface="Arial"/>
              <a:buChar char="•"/>
              <a:defRPr>
                <a:solidFill>
                  <a:srgbClr val="545A5E"/>
                </a:solidFill>
              </a:defRPr>
            </a:lvl2pPr>
            <a:lvl3pPr marL="546100" indent="-177800">
              <a:buFont typeface="Lucida Grande"/>
              <a:buChar char="–"/>
              <a:defRPr sz="1600">
                <a:solidFill>
                  <a:srgbClr val="9F147B"/>
                </a:solidFill>
              </a:defRPr>
            </a:lvl3pPr>
            <a:lvl4pPr marL="712788" indent="-185738">
              <a:tabLst>
                <a:tab pos="809625" algn="l"/>
              </a:tabLst>
              <a:defRPr sz="1400">
                <a:solidFill>
                  <a:srgbClr val="46216F"/>
                </a:solidFill>
              </a:defRPr>
            </a:lvl4pPr>
            <a:lvl5pPr marL="719138" indent="-177800">
              <a:buFont typeface="Arial"/>
              <a:buChar char="–"/>
              <a:defRPr sz="1200">
                <a:solidFill>
                  <a:srgbClr val="545A5E"/>
                </a:solidFill>
              </a:defRPr>
            </a:lvl5pPr>
          </a:lstStyle>
          <a:p>
            <a:pPr lvl="0"/>
            <a:r>
              <a:rPr lang="en-US"/>
              <a:t>Click to edit Master text styles</a:t>
            </a:r>
          </a:p>
          <a:p>
            <a:pPr lvl="1"/>
            <a:r>
              <a:rPr lang="en-US"/>
              <a:t>Second level</a:t>
            </a:r>
          </a:p>
          <a:p>
            <a:pPr marL="915988" lvl="3" indent="-285750">
              <a:buClr>
                <a:schemeClr val="accent3"/>
              </a:buClr>
              <a:tabLst>
                <a:tab pos="895350" algn="l"/>
              </a:tabLst>
            </a:pPr>
            <a:r>
              <a:rPr lang="en-GB">
                <a:solidFill>
                  <a:srgbClr val="6E757A"/>
                </a:solidFill>
              </a:rPr>
              <a:t>Agree who is responsible for isolations</a:t>
            </a:r>
          </a:p>
          <a:p>
            <a:pPr marL="915988" lvl="3" indent="-285750">
              <a:buClr>
                <a:schemeClr val="accent3"/>
              </a:buClr>
              <a:tabLst>
                <a:tab pos="895350" algn="l"/>
              </a:tabLst>
            </a:pPr>
            <a:r>
              <a:rPr lang="en-GB">
                <a:solidFill>
                  <a:srgbClr val="6E757A"/>
                </a:solidFill>
              </a:rPr>
              <a:t>Agree isolation methods</a:t>
            </a:r>
          </a:p>
          <a:p>
            <a:pPr lvl="3"/>
            <a:r>
              <a:rPr lang="en-US"/>
              <a:t>Fourth level</a:t>
            </a:r>
          </a:p>
          <a:p>
            <a:pPr lvl="4"/>
            <a:r>
              <a:rPr lang="en-US"/>
              <a:t>Fifth level</a:t>
            </a:r>
          </a:p>
        </p:txBody>
      </p:sp>
      <p:sp>
        <p:nvSpPr>
          <p:cNvPr id="4" name="Rectangle 3"/>
          <p:cNvSpPr/>
          <p:nvPr userDrawn="1"/>
        </p:nvSpPr>
        <p:spPr>
          <a:xfrm>
            <a:off x="4267200" y="127814"/>
            <a:ext cx="4572000" cy="400110"/>
          </a:xfrm>
          <a:prstGeom prst="rect">
            <a:avLst/>
          </a:prstGeom>
        </p:spPr>
        <p:txBody>
          <a:bodyPr>
            <a:spAutoFit/>
          </a:bodyPr>
          <a:lstStyle/>
          <a:p>
            <a:pPr algn="r"/>
            <a:r>
              <a:rPr lang="en-US" sz="2000">
                <a:latin typeface="Arial" charset="0"/>
              </a:rPr>
              <a:t>T1 Works Request &amp; Access Process</a:t>
            </a:r>
            <a:endParaRPr lang="en-US" sz="20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15926" y="1417640"/>
            <a:ext cx="4079874" cy="4551361"/>
          </a:xfrm>
        </p:spPr>
        <p:txBody>
          <a:bodyPr/>
          <a:lstStyle>
            <a:lvl1pPr marL="0" indent="0">
              <a:buFontTx/>
              <a:buNone/>
              <a:defRPr sz="1800"/>
            </a:lvl1pPr>
            <a:lvl2pPr marL="177800" indent="-177800">
              <a:buClr>
                <a:srgbClr val="7E5DA4"/>
              </a:buClr>
              <a:buFont typeface="Arial"/>
              <a:buChar char="•"/>
              <a:defRPr sz="1800">
                <a:solidFill>
                  <a:srgbClr val="545A5E"/>
                </a:solidFill>
              </a:defRPr>
            </a:lvl2pPr>
            <a:lvl3pPr marL="355600" indent="-177800">
              <a:buClr>
                <a:srgbClr val="9F147B"/>
              </a:buClr>
              <a:buFont typeface="Lucida Grande"/>
              <a:buChar char="–"/>
              <a:defRPr sz="1600">
                <a:solidFill>
                  <a:srgbClr val="9F147B"/>
                </a:solidFill>
              </a:defRPr>
            </a:lvl3pPr>
            <a:lvl4pPr marL="541338" indent="-185738">
              <a:defRPr sz="1400">
                <a:solidFill>
                  <a:srgbClr val="46216F"/>
                </a:solidFill>
              </a:defRPr>
            </a:lvl4pPr>
            <a:lvl5pPr marL="719138" indent="-177800">
              <a:buClr>
                <a:srgbClr val="6E757A"/>
              </a:buClr>
              <a:buFont typeface="Arial"/>
              <a:buChar char="–"/>
              <a:defRPr sz="1200">
                <a:solidFill>
                  <a:srgbClr val="545A5E"/>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1" y="1417641"/>
            <a:ext cx="4081463" cy="4551360"/>
          </a:xfrm>
        </p:spPr>
        <p:txBody>
          <a:bodyPr/>
          <a:lstStyle>
            <a:lvl1pPr marL="0" indent="0">
              <a:buNone/>
              <a:defRPr sz="1800"/>
            </a:lvl1pPr>
            <a:lvl2pPr marL="177800" indent="-177800">
              <a:buClr>
                <a:srgbClr val="7E5DA4"/>
              </a:buClr>
              <a:buFont typeface="Arial"/>
              <a:buChar char="•"/>
              <a:defRPr sz="1800">
                <a:solidFill>
                  <a:srgbClr val="545A5E"/>
                </a:solidFill>
              </a:defRPr>
            </a:lvl2pPr>
            <a:lvl3pPr marL="355600" indent="-177800">
              <a:buClr>
                <a:srgbClr val="9F147B"/>
              </a:buClr>
              <a:buFont typeface="Lucida Grande"/>
              <a:buChar char="–"/>
              <a:defRPr sz="1600">
                <a:solidFill>
                  <a:srgbClr val="9F147B"/>
                </a:solidFill>
              </a:defRPr>
            </a:lvl3pPr>
            <a:lvl4pPr marL="541338" indent="-185738">
              <a:defRPr sz="1400">
                <a:solidFill>
                  <a:srgbClr val="46216F"/>
                </a:solidFill>
              </a:defRPr>
            </a:lvl4pPr>
            <a:lvl5pPr marL="719138" indent="-177800">
              <a:buFont typeface="Arial"/>
              <a:buChar char="–"/>
              <a:defRPr sz="1200">
                <a:solidFill>
                  <a:srgbClr val="545A5E"/>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6" name="Picture 4" descr="FINAL11.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 name="Title 1"/>
          <p:cNvSpPr>
            <a:spLocks noGrp="1"/>
          </p:cNvSpPr>
          <p:nvPr>
            <p:ph type="ctrTitle"/>
          </p:nvPr>
        </p:nvSpPr>
        <p:spPr>
          <a:xfrm>
            <a:off x="414338" y="704850"/>
            <a:ext cx="4991100" cy="968375"/>
          </a:xfrm>
        </p:spPr>
        <p:txBody>
          <a:bodyPr anchor="b">
            <a:noAutofit/>
          </a:bodyPr>
          <a:lstStyle>
            <a:lvl1pPr algn="l">
              <a:defRPr sz="2400" b="0" i="0" spc="0">
                <a:solidFill>
                  <a:srgbClr val="3F1370"/>
                </a:solidFill>
                <a:latin typeface="Arial"/>
                <a:cs typeface="Arial"/>
              </a:defRPr>
            </a:lvl1pPr>
          </a:lstStyle>
          <a:p>
            <a:r>
              <a:rPr lang="en-US"/>
              <a:t>Click to edit Master title style</a:t>
            </a:r>
          </a:p>
        </p:txBody>
      </p:sp>
      <p:sp>
        <p:nvSpPr>
          <p:cNvPr id="5" name="Subtitle 2"/>
          <p:cNvSpPr>
            <a:spLocks noGrp="1"/>
          </p:cNvSpPr>
          <p:nvPr>
            <p:ph type="subTitle" idx="1"/>
          </p:nvPr>
        </p:nvSpPr>
        <p:spPr>
          <a:xfrm>
            <a:off x="414338" y="1722649"/>
            <a:ext cx="4991100" cy="1625600"/>
          </a:xfrm>
        </p:spPr>
        <p:txBody>
          <a:bodyPr>
            <a:normAutofit/>
          </a:bodyPr>
          <a:lstStyle>
            <a:lvl1pPr marL="0" indent="0" algn="l">
              <a:buNone/>
              <a:defRPr sz="1800" spc="0">
                <a:solidFill>
                  <a:srgbClr val="6A4693"/>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8" name="Picture 7">
            <a:extLst>
              <a:ext uri="{FF2B5EF4-FFF2-40B4-BE49-F238E27FC236}">
                <a16:creationId xmlns:a16="http://schemas.microsoft.com/office/drawing/2014/main" id="{4E70E4B4-1DB3-4785-926D-0BFBA124E4F0}"/>
              </a:ext>
            </a:extLst>
          </p:cNvPr>
          <p:cNvPicPr>
            <a:picLocks noChangeAspect="1"/>
          </p:cNvPicPr>
          <p:nvPr userDrawn="1"/>
        </p:nvPicPr>
        <p:blipFill>
          <a:blip r:embed="rId3"/>
          <a:stretch>
            <a:fillRect/>
          </a:stretch>
        </p:blipFill>
        <p:spPr>
          <a:xfrm>
            <a:off x="6464493" y="6134470"/>
            <a:ext cx="2350417" cy="561807"/>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A0BEA-785F-433E-B943-34771022DD79}"/>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20259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Custom Layou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623ABFB-D3BA-43D4-B917-13987CDDFEB8}"/>
              </a:ext>
            </a:extLst>
          </p:cNvPr>
          <p:cNvPicPr>
            <a:picLocks noChangeAspect="1"/>
          </p:cNvPicPr>
          <p:nvPr userDrawn="1"/>
        </p:nvPicPr>
        <p:blipFill>
          <a:blip r:embed="rId2"/>
          <a:stretch>
            <a:fillRect/>
          </a:stretch>
        </p:blipFill>
        <p:spPr>
          <a:xfrm>
            <a:off x="2201053" y="2388094"/>
            <a:ext cx="5433144" cy="1298654"/>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15925" y="376238"/>
            <a:ext cx="8313738" cy="1041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15925" y="1417638"/>
            <a:ext cx="8313738" cy="45513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Picture 5">
            <a:extLst>
              <a:ext uri="{FF2B5EF4-FFF2-40B4-BE49-F238E27FC236}">
                <a16:creationId xmlns:a16="http://schemas.microsoft.com/office/drawing/2014/main" id="{9DA898B4-A992-4BBD-AA06-DD39A5220443}"/>
              </a:ext>
            </a:extLst>
          </p:cNvPr>
          <p:cNvPicPr>
            <a:picLocks noChangeAspect="1"/>
          </p:cNvPicPr>
          <p:nvPr userDrawn="1"/>
        </p:nvPicPr>
        <p:blipFill>
          <a:blip r:embed="rId8"/>
          <a:stretch>
            <a:fillRect/>
          </a:stretch>
        </p:blipFill>
        <p:spPr>
          <a:xfrm>
            <a:off x="7093259" y="6259028"/>
            <a:ext cx="1863694" cy="445468"/>
          </a:xfrm>
          <a:prstGeom prst="rect">
            <a:avLst/>
          </a:prstGeom>
        </p:spPr>
      </p:pic>
    </p:spTree>
  </p:cSld>
  <p:clrMap bg1="lt1" tx1="dk1" bg2="lt2" tx2="dk2" accent1="accent1" accent2="accent2" accent3="accent3" accent4="accent4" accent5="accent5" accent6="accent6" hlink="hlink" folHlink="folHlink"/>
  <p:sldLayoutIdLst>
    <p:sldLayoutId id="2147483686" r:id="rId1"/>
    <p:sldLayoutId id="2147483682" r:id="rId2"/>
    <p:sldLayoutId id="2147483683" r:id="rId3"/>
    <p:sldLayoutId id="2147483687" r:id="rId4"/>
    <p:sldLayoutId id="2147483689" r:id="rId5"/>
    <p:sldLayoutId id="2147483688" r:id="rId6"/>
  </p:sldLayoutIdLst>
  <p:txStyles>
    <p:titleStyle>
      <a:lvl1pPr algn="l" defTabSz="457200" rtl="0" eaLnBrk="1" fontAlgn="base" hangingPunct="1">
        <a:spcBef>
          <a:spcPct val="0"/>
        </a:spcBef>
        <a:spcAft>
          <a:spcPct val="0"/>
        </a:spcAft>
        <a:defRPr sz="2400" kern="1200">
          <a:solidFill>
            <a:srgbClr val="46216F"/>
          </a:solidFill>
          <a:latin typeface="Arial"/>
          <a:ea typeface="ＭＳ Ｐゴシック" charset="-128"/>
          <a:cs typeface="Arial"/>
        </a:defRPr>
      </a:lvl1pPr>
      <a:lvl2pPr algn="l" defTabSz="457200" rtl="0" eaLnBrk="1" fontAlgn="base" hangingPunct="1">
        <a:spcBef>
          <a:spcPct val="0"/>
        </a:spcBef>
        <a:spcAft>
          <a:spcPct val="0"/>
        </a:spcAft>
        <a:defRPr sz="2400">
          <a:solidFill>
            <a:srgbClr val="46216F"/>
          </a:solidFill>
          <a:latin typeface="Arial" charset="0"/>
          <a:ea typeface="ＭＳ Ｐゴシック" charset="-128"/>
        </a:defRPr>
      </a:lvl2pPr>
      <a:lvl3pPr algn="l" defTabSz="457200" rtl="0" eaLnBrk="1" fontAlgn="base" hangingPunct="1">
        <a:spcBef>
          <a:spcPct val="0"/>
        </a:spcBef>
        <a:spcAft>
          <a:spcPct val="0"/>
        </a:spcAft>
        <a:defRPr sz="2400">
          <a:solidFill>
            <a:srgbClr val="46216F"/>
          </a:solidFill>
          <a:latin typeface="Arial" charset="0"/>
          <a:ea typeface="ＭＳ Ｐゴシック" charset="-128"/>
        </a:defRPr>
      </a:lvl3pPr>
      <a:lvl4pPr algn="l" defTabSz="457200" rtl="0" eaLnBrk="1" fontAlgn="base" hangingPunct="1">
        <a:spcBef>
          <a:spcPct val="0"/>
        </a:spcBef>
        <a:spcAft>
          <a:spcPct val="0"/>
        </a:spcAft>
        <a:defRPr sz="2400">
          <a:solidFill>
            <a:srgbClr val="46216F"/>
          </a:solidFill>
          <a:latin typeface="Arial" charset="0"/>
          <a:ea typeface="ＭＳ Ｐゴシック" charset="-128"/>
        </a:defRPr>
      </a:lvl4pPr>
      <a:lvl5pPr algn="l" defTabSz="457200" rtl="0" eaLnBrk="1" fontAlgn="base" hangingPunct="1">
        <a:spcBef>
          <a:spcPct val="0"/>
        </a:spcBef>
        <a:spcAft>
          <a:spcPct val="0"/>
        </a:spcAft>
        <a:defRPr sz="2400">
          <a:solidFill>
            <a:srgbClr val="46216F"/>
          </a:solidFill>
          <a:latin typeface="Arial" charset="0"/>
          <a:ea typeface="ＭＳ Ｐゴシック" charset="-128"/>
        </a:defRPr>
      </a:lvl5pPr>
      <a:lvl6pPr marL="457200" algn="l" defTabSz="457200" rtl="0" eaLnBrk="1" fontAlgn="base" hangingPunct="1">
        <a:spcBef>
          <a:spcPct val="0"/>
        </a:spcBef>
        <a:spcAft>
          <a:spcPct val="0"/>
        </a:spcAft>
        <a:defRPr sz="2400">
          <a:solidFill>
            <a:srgbClr val="46216F"/>
          </a:solidFill>
          <a:latin typeface="Arial" charset="0"/>
          <a:ea typeface="ＭＳ Ｐゴシック" charset="-128"/>
        </a:defRPr>
      </a:lvl6pPr>
      <a:lvl7pPr marL="914400" algn="l" defTabSz="457200" rtl="0" eaLnBrk="1" fontAlgn="base" hangingPunct="1">
        <a:spcBef>
          <a:spcPct val="0"/>
        </a:spcBef>
        <a:spcAft>
          <a:spcPct val="0"/>
        </a:spcAft>
        <a:defRPr sz="2400">
          <a:solidFill>
            <a:srgbClr val="46216F"/>
          </a:solidFill>
          <a:latin typeface="Arial" charset="0"/>
          <a:ea typeface="ＭＳ Ｐゴシック" charset="-128"/>
        </a:defRPr>
      </a:lvl7pPr>
      <a:lvl8pPr marL="1371600" algn="l" defTabSz="457200" rtl="0" eaLnBrk="1" fontAlgn="base" hangingPunct="1">
        <a:spcBef>
          <a:spcPct val="0"/>
        </a:spcBef>
        <a:spcAft>
          <a:spcPct val="0"/>
        </a:spcAft>
        <a:defRPr sz="2400">
          <a:solidFill>
            <a:srgbClr val="46216F"/>
          </a:solidFill>
          <a:latin typeface="Arial" charset="0"/>
          <a:ea typeface="ＭＳ Ｐゴシック" charset="-128"/>
        </a:defRPr>
      </a:lvl8pPr>
      <a:lvl9pPr marL="1828800" algn="l" defTabSz="457200" rtl="0" eaLnBrk="1" fontAlgn="base" hangingPunct="1">
        <a:spcBef>
          <a:spcPct val="0"/>
        </a:spcBef>
        <a:spcAft>
          <a:spcPct val="0"/>
        </a:spcAft>
        <a:defRPr sz="2400">
          <a:solidFill>
            <a:srgbClr val="46216F"/>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Clr>
          <a:srgbClr val="7E5DA4"/>
        </a:buClr>
        <a:defRPr kern="1200">
          <a:solidFill>
            <a:srgbClr val="545A5E"/>
          </a:solidFill>
          <a:latin typeface="Arial"/>
          <a:ea typeface="ＭＳ Ｐゴシック" charset="-128"/>
          <a:cs typeface="Arial"/>
        </a:defRPr>
      </a:lvl1pPr>
      <a:lvl2pPr marL="542925" indent="-276225" algn="l" defTabSz="457200" rtl="0" eaLnBrk="1" fontAlgn="base" hangingPunct="1">
        <a:spcBef>
          <a:spcPct val="20000"/>
        </a:spcBef>
        <a:spcAft>
          <a:spcPct val="0"/>
        </a:spcAft>
        <a:buClr>
          <a:srgbClr val="7E5DA4"/>
        </a:buClr>
        <a:buFont typeface="Arial" charset="0"/>
        <a:buChar char="•"/>
        <a:defRPr kern="1200">
          <a:solidFill>
            <a:srgbClr val="545A5E"/>
          </a:solidFill>
          <a:latin typeface="Arial"/>
          <a:ea typeface="ＭＳ Ｐゴシック" charset="-128"/>
          <a:cs typeface="Arial"/>
        </a:defRPr>
      </a:lvl2pPr>
      <a:lvl3pPr marL="360363" indent="-179388" algn="l" defTabSz="457200" rtl="0" eaLnBrk="1" fontAlgn="base" hangingPunct="1">
        <a:spcBef>
          <a:spcPct val="20000"/>
        </a:spcBef>
        <a:spcAft>
          <a:spcPct val="0"/>
        </a:spcAft>
        <a:buFont typeface="Lucida Grande" charset="0"/>
        <a:buChar char="–"/>
        <a:defRPr sz="1600" kern="1200">
          <a:solidFill>
            <a:srgbClr val="9F147B"/>
          </a:solidFill>
          <a:latin typeface="Arial"/>
          <a:ea typeface="ＭＳ Ｐゴシック" charset="-128"/>
          <a:cs typeface="Arial"/>
        </a:defRPr>
      </a:lvl3pPr>
      <a:lvl4pPr marL="541338" indent="-180975" algn="l" defTabSz="457200" rtl="0" eaLnBrk="1" fontAlgn="base" hangingPunct="1">
        <a:spcBef>
          <a:spcPct val="20000"/>
        </a:spcBef>
        <a:spcAft>
          <a:spcPct val="0"/>
        </a:spcAft>
        <a:buFont typeface="Arial" charset="0"/>
        <a:buChar char="–"/>
        <a:defRPr sz="1400" kern="1200">
          <a:solidFill>
            <a:schemeClr val="tx1"/>
          </a:solidFill>
          <a:latin typeface="Arial"/>
          <a:ea typeface="ＭＳ Ｐゴシック" charset="-128"/>
          <a:cs typeface="Arial"/>
        </a:defRPr>
      </a:lvl4pPr>
      <a:lvl5pPr marL="720725" indent="-179388" algn="l" defTabSz="457200" rtl="0" eaLnBrk="1" fontAlgn="base" hangingPunct="1">
        <a:spcBef>
          <a:spcPct val="20000"/>
        </a:spcBef>
        <a:spcAft>
          <a:spcPct val="0"/>
        </a:spcAft>
        <a:buClr>
          <a:srgbClr val="545A5E"/>
        </a:buClr>
        <a:buFont typeface="Arial" charset="0"/>
        <a:buChar char="–"/>
        <a:defRPr sz="1200" kern="1200">
          <a:solidFill>
            <a:srgbClr val="545A5E"/>
          </a:solidFill>
          <a:latin typeface="Arial"/>
          <a:ea typeface="ＭＳ Ｐゴシック"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3"/>
          <p:cNvSpPr>
            <a:spLocks noGrp="1"/>
          </p:cNvSpPr>
          <p:nvPr>
            <p:ph type="ctrTitle"/>
          </p:nvPr>
        </p:nvSpPr>
        <p:spPr>
          <a:xfrm>
            <a:off x="2598738" y="4489622"/>
            <a:ext cx="6113462" cy="552278"/>
          </a:xfrm>
        </p:spPr>
        <p:txBody>
          <a:bodyPr/>
          <a:lstStyle/>
          <a:p>
            <a:r>
              <a:rPr lang="en-US">
                <a:latin typeface="Arial" charset="0"/>
              </a:rPr>
              <a:t>T1 Works Request &amp; Access Process</a:t>
            </a:r>
          </a:p>
        </p:txBody>
      </p:sp>
      <p:sp>
        <p:nvSpPr>
          <p:cNvPr id="9220" name="Subtitle 4"/>
          <p:cNvSpPr>
            <a:spLocks noGrp="1"/>
          </p:cNvSpPr>
          <p:nvPr>
            <p:ph type="subTitle" idx="1"/>
          </p:nvPr>
        </p:nvSpPr>
        <p:spPr>
          <a:xfrm>
            <a:off x="444500" y="5084763"/>
            <a:ext cx="8267700" cy="622300"/>
          </a:xfrm>
        </p:spPr>
        <p:txBody>
          <a:bodyPr/>
          <a:lstStyle/>
          <a:p>
            <a:r>
              <a:rPr lang="en-US">
                <a:ea typeface="ＭＳ Ｐゴシック"/>
              </a:rPr>
              <a:t>May 2020</a:t>
            </a:r>
            <a:endParaRPr lang="en-US">
              <a:latin typeface="Arial" charset="0"/>
            </a:endParaRPr>
          </a:p>
        </p:txBody>
      </p:sp>
      <p:sp>
        <p:nvSpPr>
          <p:cNvPr id="3" name="Text Placeholder 2">
            <a:extLst>
              <a:ext uri="{FF2B5EF4-FFF2-40B4-BE49-F238E27FC236}">
                <a16:creationId xmlns:a16="http://schemas.microsoft.com/office/drawing/2014/main" id="{8309884C-3501-418A-9FB1-02FA4D24623F}"/>
              </a:ext>
            </a:extLst>
          </p:cNvPr>
          <p:cNvSpPr>
            <a:spLocks noGrp="1"/>
          </p:cNvSpPr>
          <p:nvPr>
            <p:ph type="body" sz="quarter" idx="10"/>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925" y="500807"/>
            <a:ext cx="8313738" cy="390220"/>
          </a:xfrm>
        </p:spPr>
        <p:txBody>
          <a:bodyPr/>
          <a:lstStyle/>
          <a:p>
            <a:pPr marL="3230563" indent="-355600">
              <a:spcBef>
                <a:spcPts val="0"/>
              </a:spcBef>
            </a:pPr>
            <a:r>
              <a:rPr lang="en-GB"/>
              <a:t>Where to send request &amp; the scheduling process explained</a:t>
            </a:r>
          </a:p>
        </p:txBody>
      </p:sp>
      <p:sp>
        <p:nvSpPr>
          <p:cNvPr id="4" name="Content Placeholder 2"/>
          <p:cNvSpPr txBox="1">
            <a:spLocks/>
          </p:cNvSpPr>
          <p:nvPr/>
        </p:nvSpPr>
        <p:spPr bwMode="auto">
          <a:xfrm>
            <a:off x="261257" y="1538726"/>
            <a:ext cx="8692737" cy="379115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342900" indent="-342900" algn="l" defTabSz="457200" rtl="0" eaLnBrk="1" fontAlgn="base" hangingPunct="1">
              <a:spcBef>
                <a:spcPct val="20000"/>
              </a:spcBef>
              <a:spcAft>
                <a:spcPct val="0"/>
              </a:spcAft>
              <a:buClr>
                <a:srgbClr val="7E5DA4"/>
              </a:buClr>
              <a:buFontTx/>
              <a:buNone/>
              <a:defRPr kern="1200">
                <a:solidFill>
                  <a:srgbClr val="545A5E"/>
                </a:solidFill>
                <a:latin typeface="Arial"/>
                <a:ea typeface="ＭＳ Ｐゴシック" charset="-128"/>
                <a:cs typeface="Arial"/>
              </a:defRPr>
            </a:lvl1pPr>
            <a:lvl2pPr marL="177800" indent="-177800" algn="l" defTabSz="457200" rtl="0" eaLnBrk="1" fontAlgn="base" hangingPunct="1">
              <a:spcBef>
                <a:spcPct val="20000"/>
              </a:spcBef>
              <a:spcAft>
                <a:spcPct val="0"/>
              </a:spcAft>
              <a:buClr>
                <a:srgbClr val="7E5DA4"/>
              </a:buClr>
              <a:buFont typeface="Arial"/>
              <a:buChar char="•"/>
              <a:defRPr kern="1200">
                <a:solidFill>
                  <a:srgbClr val="545A5E"/>
                </a:solidFill>
                <a:latin typeface="Arial"/>
                <a:ea typeface="ＭＳ Ｐゴシック" charset="-128"/>
                <a:cs typeface="Arial"/>
              </a:defRPr>
            </a:lvl2pPr>
            <a:lvl3pPr marL="546100" indent="-177800" algn="l" defTabSz="457200" rtl="0" eaLnBrk="1" fontAlgn="base" hangingPunct="1">
              <a:spcBef>
                <a:spcPct val="20000"/>
              </a:spcBef>
              <a:spcAft>
                <a:spcPct val="0"/>
              </a:spcAft>
              <a:buFont typeface="Lucida Grande"/>
              <a:buChar char="–"/>
              <a:defRPr sz="1600" kern="1200">
                <a:solidFill>
                  <a:srgbClr val="9F147B"/>
                </a:solidFill>
                <a:latin typeface="Arial"/>
                <a:ea typeface="ＭＳ Ｐゴシック" charset="-128"/>
                <a:cs typeface="Arial"/>
              </a:defRPr>
            </a:lvl3pPr>
            <a:lvl4pPr marL="712788" indent="-185738" algn="l" defTabSz="457200" rtl="0" eaLnBrk="1" fontAlgn="base" hangingPunct="1">
              <a:spcBef>
                <a:spcPct val="20000"/>
              </a:spcBef>
              <a:spcAft>
                <a:spcPct val="0"/>
              </a:spcAft>
              <a:buFont typeface="Arial" charset="0"/>
              <a:buChar char="–"/>
              <a:tabLst>
                <a:tab pos="809625" algn="l"/>
              </a:tabLst>
              <a:defRPr sz="1400" kern="1200">
                <a:solidFill>
                  <a:srgbClr val="46216F"/>
                </a:solidFill>
                <a:latin typeface="Arial"/>
                <a:ea typeface="ＭＳ Ｐゴシック" charset="-128"/>
                <a:cs typeface="Arial"/>
              </a:defRPr>
            </a:lvl4pPr>
            <a:lvl5pPr marL="719138" indent="-177800" algn="l" defTabSz="457200" rtl="0" eaLnBrk="1" fontAlgn="base" hangingPunct="1">
              <a:spcBef>
                <a:spcPct val="20000"/>
              </a:spcBef>
              <a:spcAft>
                <a:spcPct val="0"/>
              </a:spcAft>
              <a:buClr>
                <a:srgbClr val="545A5E"/>
              </a:buClr>
              <a:buFont typeface="Arial"/>
              <a:buChar char="–"/>
              <a:defRPr sz="1200" kern="1200">
                <a:solidFill>
                  <a:srgbClr val="545A5E"/>
                </a:solidFill>
                <a:latin typeface="Arial"/>
                <a:ea typeface="ＭＳ Ｐゴシック"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r>
              <a:rPr lang="en-GB" sz="1400"/>
              <a:t>The first part of requesting To Do Works in T1 entails going through the WAN process to ensure the correct documentation is in place and that any isolations (i.e. fire, water) are in place. All information submitted through the WAN system will be picked up by the responsible AP’s to sign off the individual sections (i.e. Fire, Water, Electrical).</a:t>
            </a:r>
          </a:p>
          <a:p>
            <a:pPr marL="0" indent="0"/>
            <a:endParaRPr lang="en-GB" sz="1400"/>
          </a:p>
          <a:p>
            <a:pPr marL="0" indent="0"/>
            <a:r>
              <a:rPr lang="en-GB" sz="1400"/>
              <a:t>If the works required in T1 require electrical works, then the DB schedule for this work and all the drawings and documentation should be sent to the Asset Manager and the Safety and Compliance Manager to ensure this work is entered onto the weekly works schedule for the following week while the WAN is processed.</a:t>
            </a:r>
          </a:p>
          <a:p>
            <a:pPr marL="0" indent="0"/>
            <a:endParaRPr lang="en-GB" sz="1400"/>
          </a:p>
          <a:p>
            <a:pPr marL="0" indent="0"/>
            <a:r>
              <a:rPr lang="en-GB" sz="1400">
                <a:ea typeface="ＭＳ Ｐゴシック"/>
              </a:rPr>
              <a:t>As long as all documentation and WAN is submitted by a contractor no later than 09:30AM on Thursday, the works will take place a week from the following Monday (providing the correct permits are provided alongside the application). </a:t>
            </a:r>
            <a:endParaRPr lang="en-GB" sz="1400"/>
          </a:p>
          <a:p>
            <a:pPr marL="0" indent="0"/>
            <a:endParaRPr lang="en-GB" sz="1400">
              <a:solidFill>
                <a:srgbClr val="FF0000"/>
              </a:solidFill>
            </a:endParaRPr>
          </a:p>
          <a:p>
            <a:pPr marL="0" indent="0"/>
            <a:r>
              <a:rPr lang="en-GB" sz="1400"/>
              <a:t>If there are issues with the documentation, DB schedules or additional risk is identified in the Monday sign-off meeting, then the requestor will be notified by either the Asset Manager or the Safety and Compliance Manager of the issues. In most cases, we will do our best to help resolve any issues to push the work forwards but please recognise that risk mitigation is the key reason for having this process.</a:t>
            </a:r>
          </a:p>
          <a:p>
            <a:endParaRPr lang="en-GB" sz="1400"/>
          </a:p>
          <a:p>
            <a:endParaRPr lang="en-GB" sz="1400"/>
          </a:p>
          <a:p>
            <a:endParaRPr lang="en-GB" sz="1400"/>
          </a:p>
        </p:txBody>
      </p:sp>
    </p:spTree>
    <p:extLst>
      <p:ext uri="{BB962C8B-B14F-4D97-AF65-F5344CB8AC3E}">
        <p14:creationId xmlns:p14="http://schemas.microsoft.com/office/powerpoint/2010/main" val="4260725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230563" indent="-355600">
              <a:spcBef>
                <a:spcPts val="0"/>
              </a:spcBef>
            </a:pPr>
            <a:r>
              <a:rPr lang="en-GB"/>
              <a:t>How to escalate urgent requests</a:t>
            </a:r>
            <a:endParaRPr lang="en-US"/>
          </a:p>
        </p:txBody>
      </p:sp>
      <p:sp>
        <p:nvSpPr>
          <p:cNvPr id="5" name="Content Placeholder 2"/>
          <p:cNvSpPr txBox="1">
            <a:spLocks/>
          </p:cNvSpPr>
          <p:nvPr/>
        </p:nvSpPr>
        <p:spPr bwMode="auto">
          <a:xfrm>
            <a:off x="261257" y="1711725"/>
            <a:ext cx="8692737" cy="272847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342900" indent="-342900" algn="l" defTabSz="457200" rtl="0" eaLnBrk="1" fontAlgn="base" hangingPunct="1">
              <a:spcBef>
                <a:spcPct val="20000"/>
              </a:spcBef>
              <a:spcAft>
                <a:spcPct val="0"/>
              </a:spcAft>
              <a:buClr>
                <a:srgbClr val="7E5DA4"/>
              </a:buClr>
              <a:buFontTx/>
              <a:buNone/>
              <a:defRPr kern="1200">
                <a:solidFill>
                  <a:srgbClr val="545A5E"/>
                </a:solidFill>
                <a:latin typeface="Arial"/>
                <a:ea typeface="ＭＳ Ｐゴシック" charset="-128"/>
                <a:cs typeface="Arial"/>
              </a:defRPr>
            </a:lvl1pPr>
            <a:lvl2pPr marL="177800" indent="-177800" algn="l" defTabSz="457200" rtl="0" eaLnBrk="1" fontAlgn="base" hangingPunct="1">
              <a:spcBef>
                <a:spcPct val="20000"/>
              </a:spcBef>
              <a:spcAft>
                <a:spcPct val="0"/>
              </a:spcAft>
              <a:buClr>
                <a:srgbClr val="7E5DA4"/>
              </a:buClr>
              <a:buFont typeface="Arial"/>
              <a:buChar char="•"/>
              <a:defRPr kern="1200">
                <a:solidFill>
                  <a:srgbClr val="545A5E"/>
                </a:solidFill>
                <a:latin typeface="Arial"/>
                <a:ea typeface="ＭＳ Ｐゴシック" charset="-128"/>
                <a:cs typeface="Arial"/>
              </a:defRPr>
            </a:lvl2pPr>
            <a:lvl3pPr marL="546100" indent="-177800" algn="l" defTabSz="457200" rtl="0" eaLnBrk="1" fontAlgn="base" hangingPunct="1">
              <a:spcBef>
                <a:spcPct val="20000"/>
              </a:spcBef>
              <a:spcAft>
                <a:spcPct val="0"/>
              </a:spcAft>
              <a:buFont typeface="Lucida Grande"/>
              <a:buChar char="–"/>
              <a:defRPr sz="1600" kern="1200">
                <a:solidFill>
                  <a:srgbClr val="9F147B"/>
                </a:solidFill>
                <a:latin typeface="Arial"/>
                <a:ea typeface="ＭＳ Ｐゴシック" charset="-128"/>
                <a:cs typeface="Arial"/>
              </a:defRPr>
            </a:lvl3pPr>
            <a:lvl4pPr marL="712788" indent="-185738" algn="l" defTabSz="457200" rtl="0" eaLnBrk="1" fontAlgn="base" hangingPunct="1">
              <a:spcBef>
                <a:spcPct val="20000"/>
              </a:spcBef>
              <a:spcAft>
                <a:spcPct val="0"/>
              </a:spcAft>
              <a:buFont typeface="Arial" charset="0"/>
              <a:buChar char="–"/>
              <a:tabLst>
                <a:tab pos="809625" algn="l"/>
              </a:tabLst>
              <a:defRPr sz="1400" kern="1200">
                <a:solidFill>
                  <a:srgbClr val="46216F"/>
                </a:solidFill>
                <a:latin typeface="Arial"/>
                <a:ea typeface="ＭＳ Ｐゴシック" charset="-128"/>
                <a:cs typeface="Arial"/>
              </a:defRPr>
            </a:lvl4pPr>
            <a:lvl5pPr marL="719138" indent="-177800" algn="l" defTabSz="457200" rtl="0" eaLnBrk="1" fontAlgn="base" hangingPunct="1">
              <a:spcBef>
                <a:spcPct val="20000"/>
              </a:spcBef>
              <a:spcAft>
                <a:spcPct val="0"/>
              </a:spcAft>
              <a:buClr>
                <a:srgbClr val="545A5E"/>
              </a:buClr>
              <a:buFont typeface="Arial"/>
              <a:buChar char="–"/>
              <a:defRPr sz="1200" kern="1200">
                <a:solidFill>
                  <a:srgbClr val="545A5E"/>
                </a:solidFill>
                <a:latin typeface="Arial"/>
                <a:ea typeface="ＭＳ Ｐゴシック"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180975" indent="-180975"/>
            <a:r>
              <a:rPr lang="en-GB" sz="1400" dirty="0">
                <a:ea typeface="ＭＳ Ｐゴシック"/>
              </a:rPr>
              <a:t>1. If work is of an urgent nature (excluding emergency repairs), then the requestor should notify The Asset Manager and The Safety and Compliance manager that there is an </a:t>
            </a:r>
            <a:r>
              <a:rPr lang="en-GB" sz="1400" u="sng" dirty="0">
                <a:ea typeface="ＭＳ Ｐゴシック"/>
              </a:rPr>
              <a:t>urgent</a:t>
            </a:r>
            <a:r>
              <a:rPr lang="en-GB" sz="1400" dirty="0">
                <a:ea typeface="ＭＳ Ｐゴシック"/>
              </a:rPr>
              <a:t> job request being submitted, this will allow them to plan for the request and help move the request through the process faster.</a:t>
            </a:r>
          </a:p>
          <a:p>
            <a:pPr marL="0" indent="0"/>
            <a:endParaRPr lang="en-GB" sz="1400" dirty="0"/>
          </a:p>
          <a:p>
            <a:pPr marL="180975" indent="-180975"/>
            <a:r>
              <a:rPr lang="en-GB" sz="1400" dirty="0">
                <a:ea typeface="ＭＳ Ｐゴシック"/>
              </a:rPr>
              <a:t>2. If you require access to attend an emergency repair of your equipment in T1 and are not already on the access system then you can call the </a:t>
            </a:r>
            <a:r>
              <a:rPr lang="en-GB" sz="1400" b="1" dirty="0">
                <a:ea typeface="ＭＳ Ｐゴシック"/>
              </a:rPr>
              <a:t>FM team on: </a:t>
            </a:r>
            <a:r>
              <a:rPr lang="en-US" sz="1400" b="1" dirty="0">
                <a:ea typeface="ＭＳ Ｐゴシック"/>
              </a:rPr>
              <a:t>07909535674</a:t>
            </a:r>
            <a:r>
              <a:rPr lang="en-GB" sz="1400" b="1" dirty="0">
                <a:ea typeface="ＭＳ Ｐゴシック"/>
              </a:rPr>
              <a:t> </a:t>
            </a:r>
            <a:r>
              <a:rPr lang="en-GB" sz="1400" dirty="0">
                <a:ea typeface="ＭＳ Ｐゴシック"/>
              </a:rPr>
              <a:t>they will arrange for you to be escorted in on arrival at site. </a:t>
            </a:r>
          </a:p>
          <a:p>
            <a:pPr marL="0" indent="0"/>
            <a:endParaRPr lang="en-GB" sz="1400" dirty="0"/>
          </a:p>
          <a:p>
            <a:pPr marL="0" indent="0"/>
            <a:endParaRPr lang="en-GB" sz="1400" dirty="0"/>
          </a:p>
        </p:txBody>
      </p:sp>
    </p:spTree>
    <p:extLst>
      <p:ext uri="{BB962C8B-B14F-4D97-AF65-F5344CB8AC3E}">
        <p14:creationId xmlns:p14="http://schemas.microsoft.com/office/powerpoint/2010/main" val="548385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Tips to expedite the process</a:t>
            </a:r>
          </a:p>
        </p:txBody>
      </p:sp>
      <p:sp>
        <p:nvSpPr>
          <p:cNvPr id="28" name="Content Placeholder 2"/>
          <p:cNvSpPr>
            <a:spLocks noGrp="1"/>
          </p:cNvSpPr>
          <p:nvPr>
            <p:ph idx="1"/>
          </p:nvPr>
        </p:nvSpPr>
        <p:spPr>
          <a:xfrm>
            <a:off x="103517" y="2446638"/>
            <a:ext cx="8928340" cy="2240692"/>
          </a:xfrm>
        </p:spPr>
        <p:txBody>
          <a:bodyPr/>
          <a:lstStyle/>
          <a:p>
            <a:pPr marL="285750" indent="-285750">
              <a:lnSpc>
                <a:spcPct val="150000"/>
              </a:lnSpc>
              <a:spcBef>
                <a:spcPts val="0"/>
              </a:spcBef>
              <a:buFont typeface="Arial"/>
              <a:buChar char="•"/>
            </a:pPr>
            <a:r>
              <a:rPr lang="en-GB" sz="1400" dirty="0"/>
              <a:t>Ensure you are clear on exactly what documentation is required prior to submitting the WAN</a:t>
            </a:r>
          </a:p>
          <a:p>
            <a:pPr marL="285750" indent="-285750">
              <a:lnSpc>
                <a:spcPct val="150000"/>
              </a:lnSpc>
              <a:spcBef>
                <a:spcPts val="0"/>
              </a:spcBef>
              <a:buFont typeface="Arial"/>
              <a:buChar char="•"/>
            </a:pPr>
            <a:r>
              <a:rPr lang="en-GB" sz="1400" dirty="0"/>
              <a:t>Ensure all the required fields and sections on the WAN are filled in correctly</a:t>
            </a:r>
          </a:p>
          <a:p>
            <a:pPr marL="285750" indent="-285750">
              <a:lnSpc>
                <a:spcPct val="150000"/>
              </a:lnSpc>
              <a:spcBef>
                <a:spcPts val="0"/>
              </a:spcBef>
              <a:buFont typeface="Arial"/>
              <a:buChar char="•"/>
            </a:pPr>
            <a:r>
              <a:rPr lang="en-GB" sz="1400" dirty="0"/>
              <a:t>Where electrical work is required ensure a survey of all boards involved has been carried out and a schedule with drawings for each board has been submitted via WAN</a:t>
            </a:r>
            <a:endParaRPr lang="en-GB" sz="1400" dirty="0">
              <a:highlight>
                <a:srgbClr val="FFFF00"/>
              </a:highlight>
            </a:endParaRPr>
          </a:p>
          <a:p>
            <a:pPr marL="285750" indent="-285750">
              <a:lnSpc>
                <a:spcPct val="150000"/>
              </a:lnSpc>
              <a:spcBef>
                <a:spcPts val="0"/>
              </a:spcBef>
              <a:buFont typeface="Arial"/>
              <a:buChar char="•"/>
            </a:pPr>
            <a:r>
              <a:rPr lang="en-GB" sz="1400" dirty="0"/>
              <a:t>If you require full access ensure you have taken the full induction (additional verification / justification may be required for full access, this will be dealt with on an individual basis) </a:t>
            </a:r>
          </a:p>
          <a:p>
            <a:pPr marL="285750" indent="-285750">
              <a:lnSpc>
                <a:spcPct val="150000"/>
              </a:lnSpc>
              <a:spcBef>
                <a:spcPts val="0"/>
              </a:spcBef>
              <a:buFont typeface="Arial"/>
              <a:buChar char="•"/>
            </a:pPr>
            <a:r>
              <a:rPr lang="en-GB" sz="1400" dirty="0"/>
              <a:t>Where a job requires urgent action use the contacts in the Contacts slide to expedite the request</a:t>
            </a:r>
          </a:p>
          <a:p>
            <a:pPr marL="285750" indent="-285750">
              <a:spcBef>
                <a:spcPts val="0"/>
              </a:spcBef>
              <a:buFont typeface="Arial"/>
              <a:buChar char="•"/>
            </a:pPr>
            <a:endParaRPr lang="en-GB" sz="1400" dirty="0"/>
          </a:p>
          <a:p>
            <a:pPr marL="0" indent="0">
              <a:spcBef>
                <a:spcPts val="0"/>
              </a:spcBef>
            </a:pPr>
            <a:endParaRPr lang="en-US" sz="1400" dirty="0"/>
          </a:p>
          <a:p>
            <a:pPr marL="0" indent="0">
              <a:spcBef>
                <a:spcPts val="0"/>
              </a:spcBef>
            </a:pPr>
            <a:r>
              <a:rPr lang="en-US" sz="1400" dirty="0"/>
              <a:t>			</a:t>
            </a:r>
          </a:p>
        </p:txBody>
      </p:sp>
    </p:spTree>
    <p:extLst>
      <p:ext uri="{BB962C8B-B14F-4D97-AF65-F5344CB8AC3E}">
        <p14:creationId xmlns:p14="http://schemas.microsoft.com/office/powerpoint/2010/main" val="2129522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Contacts</a:t>
            </a:r>
          </a:p>
        </p:txBody>
      </p:sp>
      <p:sp>
        <p:nvSpPr>
          <p:cNvPr id="4" name="Content Placeholder 2"/>
          <p:cNvSpPr>
            <a:spLocks noGrp="1"/>
          </p:cNvSpPr>
          <p:nvPr>
            <p:ph idx="1"/>
          </p:nvPr>
        </p:nvSpPr>
        <p:spPr>
          <a:xfrm>
            <a:off x="103517" y="2496066"/>
            <a:ext cx="8928340" cy="2174788"/>
          </a:xfrm>
        </p:spPr>
        <p:txBody>
          <a:bodyPr vert="horz" wrap="square" lIns="0" tIns="0" rIns="0" bIns="0" numCol="1" anchor="ctr" anchorCtr="0" compatLnSpc="1">
            <a:prstTxWarp prst="textNoShape">
              <a:avLst/>
            </a:prstTxWarp>
          </a:bodyPr>
          <a:lstStyle/>
          <a:p>
            <a:pPr marL="0" indent="0" algn="ctr">
              <a:spcBef>
                <a:spcPts val="0"/>
              </a:spcBef>
            </a:pPr>
            <a:r>
              <a:rPr lang="en-GB" sz="3200" dirty="0">
                <a:ea typeface="ＭＳ Ｐゴシック"/>
              </a:rPr>
              <a:t>Thank you</a:t>
            </a:r>
            <a:endParaRPr lang="en-US" dirty="0"/>
          </a:p>
          <a:p>
            <a:pPr marL="0" indent="0" algn="ctr">
              <a:spcBef>
                <a:spcPts val="0"/>
              </a:spcBef>
            </a:pPr>
            <a:r>
              <a:rPr lang="en-US" sz="1600" dirty="0">
                <a:ea typeface="ＭＳ Ｐゴシック"/>
              </a:rPr>
              <a:t>FM Team</a:t>
            </a:r>
            <a:r>
              <a:rPr lang="en-US" sz="1600" b="1" dirty="0">
                <a:ea typeface="ＭＳ Ｐゴシック"/>
              </a:rPr>
              <a:t>: </a:t>
            </a:r>
            <a:r>
              <a:rPr lang="en-US" sz="1600" dirty="0">
                <a:ea typeface="ＭＳ Ｐゴシック"/>
              </a:rPr>
              <a:t>079 0953 5674</a:t>
            </a:r>
          </a:p>
          <a:p>
            <a:pPr marL="0" indent="0" algn="ctr">
              <a:spcBef>
                <a:spcPts val="0"/>
              </a:spcBef>
            </a:pPr>
            <a:endParaRPr lang="en-GB" sz="3200" dirty="0"/>
          </a:p>
        </p:txBody>
      </p:sp>
    </p:spTree>
    <p:extLst>
      <p:ext uri="{BB962C8B-B14F-4D97-AF65-F5344CB8AC3E}">
        <p14:creationId xmlns:p14="http://schemas.microsoft.com/office/powerpoint/2010/main" val="331363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2858529" y="500806"/>
            <a:ext cx="5871133" cy="339453"/>
          </a:xfrm>
        </p:spPr>
        <p:txBody>
          <a:bodyPr/>
          <a:lstStyle/>
          <a:p>
            <a:r>
              <a:rPr lang="en-GB"/>
              <a:t>Introduction</a:t>
            </a:r>
          </a:p>
        </p:txBody>
      </p:sp>
      <p:sp>
        <p:nvSpPr>
          <p:cNvPr id="3" name="Content Placeholder 2"/>
          <p:cNvSpPr>
            <a:spLocks noGrp="1"/>
          </p:cNvSpPr>
          <p:nvPr>
            <p:ph idx="1"/>
          </p:nvPr>
        </p:nvSpPr>
        <p:spPr>
          <a:xfrm>
            <a:off x="415924" y="1711154"/>
            <a:ext cx="8313738" cy="3775247"/>
          </a:xfrm>
        </p:spPr>
        <p:txBody>
          <a:bodyPr/>
          <a:lstStyle/>
          <a:p>
            <a:pPr marL="0" indent="0" algn="ctr">
              <a:lnSpc>
                <a:spcPct val="120000"/>
              </a:lnSpc>
              <a:spcBef>
                <a:spcPts val="1600"/>
              </a:spcBef>
            </a:pPr>
            <a:r>
              <a:rPr lang="en-GB" sz="1400"/>
              <a:t>The aim of this presentation is to help all contractors and HAL colleagues understand the process they are required to follow in order to carry out any works within the mothballed building areas in T1.</a:t>
            </a:r>
          </a:p>
          <a:p>
            <a:pPr marL="0" indent="0" algn="ctr">
              <a:lnSpc>
                <a:spcPct val="120000"/>
              </a:lnSpc>
              <a:spcBef>
                <a:spcPts val="1600"/>
              </a:spcBef>
            </a:pPr>
            <a:r>
              <a:rPr lang="en-GB" sz="1400"/>
              <a:t>Baggage will not be covered in this as the ATP process that baggage currently have in place will be the process to follow for any work in a baggage area.</a:t>
            </a:r>
          </a:p>
          <a:p>
            <a:pPr marL="0" indent="0" algn="ctr">
              <a:lnSpc>
                <a:spcPct val="120000"/>
              </a:lnSpc>
              <a:spcBef>
                <a:spcPts val="1600"/>
              </a:spcBef>
            </a:pPr>
            <a:r>
              <a:rPr lang="en-GB" sz="1400"/>
              <a:t>Through this presentation, we will help you to understand the documents and documentation required as well as the systems to use for various types of works that may need to be carried out in the T1 mothballed building - either for decommissioning or for Q6 projects. </a:t>
            </a:r>
          </a:p>
          <a:p>
            <a:pPr marL="0" indent="0" algn="ctr">
              <a:lnSpc>
                <a:spcPct val="120000"/>
              </a:lnSpc>
              <a:spcBef>
                <a:spcPts val="1600"/>
              </a:spcBef>
            </a:pPr>
            <a:r>
              <a:rPr lang="en-GB" sz="1400"/>
              <a:t>We will also help you to understand the governance process in place and the timescales on the authorisation of  works. We will help make navigating through the process easier and try to ensure that you are informed in such a way that works will not be held up by the process. </a:t>
            </a:r>
          </a:p>
          <a:p>
            <a:pPr marL="0" indent="0" algn="ctr">
              <a:lnSpc>
                <a:spcPct val="120000"/>
              </a:lnSpc>
              <a:spcBef>
                <a:spcPts val="1600"/>
              </a:spcBef>
            </a:pPr>
            <a:endParaRPr lang="en-US" sz="1400">
              <a:solidFill>
                <a:srgbClr val="FF0000"/>
              </a:solidFill>
            </a:endParaRPr>
          </a:p>
        </p:txBody>
      </p:sp>
    </p:spTree>
    <p:extLst>
      <p:ext uri="{BB962C8B-B14F-4D97-AF65-F5344CB8AC3E}">
        <p14:creationId xmlns:p14="http://schemas.microsoft.com/office/powerpoint/2010/main" val="1257267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Index</a:t>
            </a:r>
          </a:p>
        </p:txBody>
      </p:sp>
      <p:sp>
        <p:nvSpPr>
          <p:cNvPr id="4" name="Content Placeholder 2"/>
          <p:cNvSpPr>
            <a:spLocks noGrp="1"/>
          </p:cNvSpPr>
          <p:nvPr>
            <p:ph idx="1"/>
          </p:nvPr>
        </p:nvSpPr>
        <p:spPr>
          <a:xfrm>
            <a:off x="103517" y="1949199"/>
            <a:ext cx="8928340" cy="2663989"/>
          </a:xfrm>
        </p:spPr>
        <p:txBody>
          <a:bodyPr/>
          <a:lstStyle/>
          <a:p>
            <a:pPr marL="2600325" indent="-355600">
              <a:lnSpc>
                <a:spcPct val="150000"/>
              </a:lnSpc>
              <a:spcBef>
                <a:spcPts val="0"/>
              </a:spcBef>
              <a:buFont typeface="+mj-lt"/>
              <a:buAutoNum type="arabicPeriod"/>
            </a:pPr>
            <a:r>
              <a:rPr lang="en-GB" sz="1600"/>
              <a:t>Site access</a:t>
            </a:r>
          </a:p>
          <a:p>
            <a:pPr marL="2600325" indent="-355600">
              <a:lnSpc>
                <a:spcPct val="150000"/>
              </a:lnSpc>
              <a:spcBef>
                <a:spcPts val="0"/>
              </a:spcBef>
              <a:buFont typeface="+mj-lt"/>
              <a:buAutoNum type="arabicPeriod"/>
            </a:pPr>
            <a:r>
              <a:rPr lang="en-GB" sz="1600"/>
              <a:t>Surveying &amp; documentation</a:t>
            </a:r>
          </a:p>
          <a:p>
            <a:pPr marL="2600325" indent="-355600">
              <a:lnSpc>
                <a:spcPct val="150000"/>
              </a:lnSpc>
              <a:spcBef>
                <a:spcPts val="0"/>
              </a:spcBef>
              <a:buFont typeface="+mj-lt"/>
              <a:buAutoNum type="arabicPeriod"/>
            </a:pPr>
            <a:r>
              <a:rPr lang="en-GB" sz="1600"/>
              <a:t>Systems &amp; documentation</a:t>
            </a:r>
          </a:p>
          <a:p>
            <a:pPr marL="2600325" indent="-355600">
              <a:lnSpc>
                <a:spcPct val="150000"/>
              </a:lnSpc>
              <a:spcBef>
                <a:spcPts val="0"/>
              </a:spcBef>
              <a:buFont typeface="+mj-lt"/>
              <a:buAutoNum type="arabicPeriod"/>
            </a:pPr>
            <a:r>
              <a:rPr lang="en-GB" sz="1600"/>
              <a:t>Job requests &amp; scheduling process explained</a:t>
            </a:r>
          </a:p>
          <a:p>
            <a:pPr marL="2600325" indent="-355600">
              <a:lnSpc>
                <a:spcPct val="150000"/>
              </a:lnSpc>
              <a:spcBef>
                <a:spcPts val="0"/>
              </a:spcBef>
              <a:buFont typeface="+mj-lt"/>
              <a:buAutoNum type="arabicPeriod"/>
            </a:pPr>
            <a:r>
              <a:rPr lang="en-GB" sz="1600"/>
              <a:t>Where to send request &amp; the scheduling process explained</a:t>
            </a:r>
          </a:p>
          <a:p>
            <a:pPr marL="2600325" indent="-355600">
              <a:lnSpc>
                <a:spcPct val="150000"/>
              </a:lnSpc>
              <a:spcBef>
                <a:spcPts val="0"/>
              </a:spcBef>
              <a:buFont typeface="+mj-lt"/>
              <a:buAutoNum type="arabicPeriod"/>
            </a:pPr>
            <a:r>
              <a:rPr lang="en-GB" sz="1600"/>
              <a:t>How to escalate urgent requests</a:t>
            </a:r>
          </a:p>
          <a:p>
            <a:pPr marL="2600325" indent="-355600">
              <a:lnSpc>
                <a:spcPct val="150000"/>
              </a:lnSpc>
              <a:spcBef>
                <a:spcPts val="0"/>
              </a:spcBef>
              <a:buFont typeface="+mj-lt"/>
              <a:buAutoNum type="arabicPeriod"/>
            </a:pPr>
            <a:r>
              <a:rPr lang="en-GB" sz="1600"/>
              <a:t>Tips to expedite the process</a:t>
            </a:r>
          </a:p>
          <a:p>
            <a:pPr marL="2600325" indent="-355600">
              <a:lnSpc>
                <a:spcPct val="150000"/>
              </a:lnSpc>
              <a:spcBef>
                <a:spcPts val="0"/>
              </a:spcBef>
              <a:buFont typeface="+mj-lt"/>
              <a:buAutoNum type="arabicPeriod"/>
            </a:pPr>
            <a:r>
              <a:rPr lang="en-GB" sz="1600"/>
              <a:t>Contacts</a:t>
            </a:r>
          </a:p>
          <a:p>
            <a:pPr marL="2600325" indent="-355600">
              <a:lnSpc>
                <a:spcPct val="150000"/>
              </a:lnSpc>
              <a:spcBef>
                <a:spcPts val="0"/>
              </a:spcBef>
              <a:buFont typeface="+mj-lt"/>
              <a:buAutoNum type="arabicPeriod"/>
            </a:pPr>
            <a:endParaRPr lang="en-US" sz="1600"/>
          </a:p>
        </p:txBody>
      </p:sp>
    </p:spTree>
    <p:extLst>
      <p:ext uri="{BB962C8B-B14F-4D97-AF65-F5344CB8AC3E}">
        <p14:creationId xmlns:p14="http://schemas.microsoft.com/office/powerpoint/2010/main" val="1429551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Site Access </a:t>
            </a:r>
            <a:r>
              <a:rPr lang="en-GB" sz="1200"/>
              <a:t>(Green Routes &amp; Red Areas)</a:t>
            </a:r>
          </a:p>
        </p:txBody>
      </p:sp>
      <p:sp>
        <p:nvSpPr>
          <p:cNvPr id="5" name="Content Placeholder 2"/>
          <p:cNvSpPr>
            <a:spLocks noGrp="1"/>
          </p:cNvSpPr>
          <p:nvPr>
            <p:ph idx="1"/>
          </p:nvPr>
        </p:nvSpPr>
        <p:spPr>
          <a:xfrm>
            <a:off x="166255" y="932372"/>
            <a:ext cx="8811490" cy="5169489"/>
          </a:xfrm>
        </p:spPr>
        <p:txBody>
          <a:bodyPr/>
          <a:lstStyle/>
          <a:p>
            <a:pPr marL="0" indent="0"/>
            <a:r>
              <a:rPr lang="en-GB" sz="1400" dirty="0"/>
              <a:t>The rationale for Site Access procedures is to provide people safe access to the T1 mothballed areas in order  to carry out inspections, surveys for work, maintenance inspections or general maintenance. </a:t>
            </a:r>
          </a:p>
          <a:p>
            <a:pPr marL="0" indent="0"/>
            <a:endParaRPr lang="en-GB" sz="900" dirty="0"/>
          </a:p>
          <a:p>
            <a:pPr marL="0" indent="0"/>
            <a:r>
              <a:rPr lang="en-GB" sz="1400" dirty="0"/>
              <a:t>The Green Route will be in place to provide:</a:t>
            </a:r>
          </a:p>
          <a:p>
            <a:pPr>
              <a:buFont typeface="Arial" pitchFamily="34" charset="0"/>
              <a:buChar char="•"/>
            </a:pPr>
            <a:r>
              <a:rPr lang="en-GB" sz="1400" dirty="0"/>
              <a:t>Safe walking routes to access IT and M&amp;E plant rooms and to allow building walk rounds for inspections</a:t>
            </a:r>
          </a:p>
          <a:p>
            <a:pPr>
              <a:buFont typeface="Arial" pitchFamily="34" charset="0"/>
              <a:buChar char="•"/>
            </a:pPr>
            <a:r>
              <a:rPr lang="en-GB" sz="1400" dirty="0"/>
              <a:t>Safe access to Red Areas</a:t>
            </a:r>
          </a:p>
          <a:p>
            <a:pPr>
              <a:buFont typeface="Arial" pitchFamily="34" charset="0"/>
              <a:buChar char="•"/>
            </a:pPr>
            <a:r>
              <a:rPr lang="en-GB" sz="1400" dirty="0"/>
              <a:t>Access for 3</a:t>
            </a:r>
            <a:r>
              <a:rPr lang="en-GB" sz="1400" baseline="30000" dirty="0"/>
              <a:t>rd</a:t>
            </a:r>
            <a:r>
              <a:rPr lang="en-GB" sz="1400" dirty="0"/>
              <a:t> party suppliers to carry out maintenance </a:t>
            </a:r>
          </a:p>
          <a:p>
            <a:pPr>
              <a:buFont typeface="Arial" pitchFamily="34" charset="0"/>
              <a:buChar char="•"/>
            </a:pPr>
            <a:r>
              <a:rPr lang="en-GB" sz="1400" dirty="0"/>
              <a:t>Controlled access &amp; egress</a:t>
            </a:r>
          </a:p>
          <a:p>
            <a:pPr marL="0" indent="0"/>
            <a:endParaRPr lang="en-GB" sz="900" dirty="0"/>
          </a:p>
          <a:p>
            <a:pPr marL="0" indent="0"/>
            <a:r>
              <a:rPr lang="en-GB" sz="1400" dirty="0"/>
              <a:t>Areas outside of the Green Routes (Red Areas) will be strictly controlled by Permit to Work. Please also consider that an asbestos permit may be needed for certain works, failure to have this may cause your application to be declined or delayed.</a:t>
            </a:r>
          </a:p>
          <a:p>
            <a:endParaRPr lang="en-GB" sz="900" dirty="0"/>
          </a:p>
          <a:p>
            <a:r>
              <a:rPr lang="en-GB" sz="1400" dirty="0"/>
              <a:t>Requirements for securing site access:</a:t>
            </a:r>
          </a:p>
          <a:p>
            <a:pPr marL="285750" indent="-285750">
              <a:buFont typeface="Arial"/>
              <a:buChar char="•"/>
            </a:pPr>
            <a:r>
              <a:rPr lang="en-GB" sz="1400" dirty="0"/>
              <a:t>Working outside a Green Route will require at least 1 week’s notice </a:t>
            </a:r>
          </a:p>
          <a:p>
            <a:pPr marL="285750" indent="-285750">
              <a:buFont typeface="Arial"/>
              <a:buChar char="•"/>
            </a:pPr>
            <a:r>
              <a:rPr lang="en-GB" sz="1400" dirty="0"/>
              <a:t>No access to a Red Area will be permitted without a specific permit based on work requirements. </a:t>
            </a:r>
          </a:p>
          <a:p>
            <a:pPr marL="285750" indent="-285750">
              <a:buFont typeface="Arial"/>
              <a:buChar char="•"/>
            </a:pPr>
            <a:r>
              <a:rPr lang="en-GB" sz="1400" dirty="0"/>
              <a:t>Access to the mothballed areas must be arranged at least 3 days in advance and no access will be granted unless at a minimum you have done the green route induction (this excludes emergency situations).</a:t>
            </a:r>
          </a:p>
          <a:p>
            <a:pPr marL="285750" indent="-285750">
              <a:buFont typeface="Arial"/>
              <a:buChar char="•"/>
            </a:pPr>
            <a:r>
              <a:rPr lang="en-GB" sz="1400" dirty="0"/>
              <a:t>While the Green Route will be adequately lit to approximately 125 Lux, the Red Areas will be set up by the FM Team as required and the light level will be increased if possible.</a:t>
            </a:r>
          </a:p>
          <a:p>
            <a:pPr marL="285750" indent="-285750">
              <a:buFont typeface="Arial"/>
              <a:buChar char="•"/>
            </a:pPr>
            <a:r>
              <a:rPr lang="en-GB" sz="1400" dirty="0"/>
              <a:t>If work requirements change while working onsite in a Red Area or if you require access to a Red Area as a result of the work being done, then a new permit will be required through the FM Team.</a:t>
            </a:r>
          </a:p>
          <a:p>
            <a:pPr marL="285750" indent="-285750">
              <a:buFont typeface="Arial"/>
              <a:buChar char="•"/>
            </a:pPr>
            <a:r>
              <a:rPr lang="en-GB" sz="1400" dirty="0"/>
              <a:t>Emergency access is supported by the FM team, to arrange access in an emergency contact: </a:t>
            </a:r>
            <a:r>
              <a:rPr lang="en-US" sz="1400" dirty="0">
                <a:ea typeface="ＭＳ Ｐゴシック"/>
              </a:rPr>
              <a:t>079 0953 5674 </a:t>
            </a:r>
            <a:r>
              <a:rPr lang="en-US" sz="1400" dirty="0"/>
              <a:t>5674</a:t>
            </a:r>
            <a:endParaRPr lang="en-GB" sz="1400" dirty="0"/>
          </a:p>
          <a:p>
            <a:pPr marL="285750" indent="-285750">
              <a:buFont typeface="Arial"/>
              <a:buChar char="•"/>
            </a:pPr>
            <a:endParaRPr lang="en-GB" sz="900" dirty="0"/>
          </a:p>
        </p:txBody>
      </p:sp>
    </p:spTree>
    <p:extLst>
      <p:ext uri="{BB962C8B-B14F-4D97-AF65-F5344CB8AC3E}">
        <p14:creationId xmlns:p14="http://schemas.microsoft.com/office/powerpoint/2010/main" val="4057737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925" y="500807"/>
            <a:ext cx="8313738" cy="311994"/>
          </a:xfrm>
        </p:spPr>
        <p:txBody>
          <a:bodyPr/>
          <a:lstStyle/>
          <a:p>
            <a:r>
              <a:rPr lang="en-GB"/>
              <a:t>Surveying and Documentation</a:t>
            </a:r>
          </a:p>
        </p:txBody>
      </p:sp>
      <p:sp>
        <p:nvSpPr>
          <p:cNvPr id="4" name="Content Placeholder 2"/>
          <p:cNvSpPr txBox="1">
            <a:spLocks/>
          </p:cNvSpPr>
          <p:nvPr/>
        </p:nvSpPr>
        <p:spPr bwMode="auto">
          <a:xfrm>
            <a:off x="237876" y="891026"/>
            <a:ext cx="8692737" cy="511981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342900" indent="-342900" algn="l" defTabSz="457200" rtl="0" eaLnBrk="1" fontAlgn="base" hangingPunct="1">
              <a:spcBef>
                <a:spcPct val="20000"/>
              </a:spcBef>
              <a:spcAft>
                <a:spcPct val="0"/>
              </a:spcAft>
              <a:buClr>
                <a:srgbClr val="7E5DA4"/>
              </a:buClr>
              <a:buFontTx/>
              <a:buNone/>
              <a:defRPr kern="1200">
                <a:solidFill>
                  <a:srgbClr val="545A5E"/>
                </a:solidFill>
                <a:latin typeface="Arial"/>
                <a:ea typeface="ＭＳ Ｐゴシック" charset="-128"/>
                <a:cs typeface="Arial"/>
              </a:defRPr>
            </a:lvl1pPr>
            <a:lvl2pPr marL="177800" indent="-177800" algn="l" defTabSz="457200" rtl="0" eaLnBrk="1" fontAlgn="base" hangingPunct="1">
              <a:spcBef>
                <a:spcPct val="20000"/>
              </a:spcBef>
              <a:spcAft>
                <a:spcPct val="0"/>
              </a:spcAft>
              <a:buClr>
                <a:srgbClr val="7E5DA4"/>
              </a:buClr>
              <a:buFont typeface="Arial"/>
              <a:buChar char="•"/>
              <a:defRPr kern="1200">
                <a:solidFill>
                  <a:srgbClr val="545A5E"/>
                </a:solidFill>
                <a:latin typeface="Arial"/>
                <a:ea typeface="ＭＳ Ｐゴシック" charset="-128"/>
                <a:cs typeface="Arial"/>
              </a:defRPr>
            </a:lvl2pPr>
            <a:lvl3pPr marL="546100" indent="-177800" algn="l" defTabSz="457200" rtl="0" eaLnBrk="1" fontAlgn="base" hangingPunct="1">
              <a:spcBef>
                <a:spcPct val="20000"/>
              </a:spcBef>
              <a:spcAft>
                <a:spcPct val="0"/>
              </a:spcAft>
              <a:buFont typeface="Lucida Grande"/>
              <a:buChar char="–"/>
              <a:defRPr sz="1600" kern="1200">
                <a:solidFill>
                  <a:srgbClr val="9F147B"/>
                </a:solidFill>
                <a:latin typeface="Arial"/>
                <a:ea typeface="ＭＳ Ｐゴシック" charset="-128"/>
                <a:cs typeface="Arial"/>
              </a:defRPr>
            </a:lvl3pPr>
            <a:lvl4pPr marL="712788" indent="-185738" algn="l" defTabSz="457200" rtl="0" eaLnBrk="1" fontAlgn="base" hangingPunct="1">
              <a:spcBef>
                <a:spcPct val="20000"/>
              </a:spcBef>
              <a:spcAft>
                <a:spcPct val="0"/>
              </a:spcAft>
              <a:buFont typeface="Arial" charset="0"/>
              <a:buChar char="–"/>
              <a:tabLst>
                <a:tab pos="809625" algn="l"/>
              </a:tabLst>
              <a:defRPr sz="1400" kern="1200">
                <a:solidFill>
                  <a:srgbClr val="46216F"/>
                </a:solidFill>
                <a:latin typeface="Arial"/>
                <a:ea typeface="ＭＳ Ｐゴシック" charset="-128"/>
                <a:cs typeface="Arial"/>
              </a:defRPr>
            </a:lvl4pPr>
            <a:lvl5pPr marL="719138" indent="-177800" algn="l" defTabSz="457200" rtl="0" eaLnBrk="1" fontAlgn="base" hangingPunct="1">
              <a:spcBef>
                <a:spcPct val="20000"/>
              </a:spcBef>
              <a:spcAft>
                <a:spcPct val="0"/>
              </a:spcAft>
              <a:buClr>
                <a:srgbClr val="545A5E"/>
              </a:buClr>
              <a:buFont typeface="Arial"/>
              <a:buChar char="–"/>
              <a:defRPr sz="1200" kern="1200">
                <a:solidFill>
                  <a:srgbClr val="545A5E"/>
                </a:solidFill>
                <a:latin typeface="Arial"/>
                <a:ea typeface="ＭＳ Ｐゴシック"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r>
              <a:rPr lang="en-GB" sz="1400" dirty="0"/>
              <a:t>Before any work can be carried out, you will need to understand potential obstacles now that the building has been vacated and the Green Routes are in place. We anticipate two broad categories of work, described below. Under each category we have detailed what will be expected to the best of our knowledge.</a:t>
            </a:r>
          </a:p>
          <a:p>
            <a:pPr marL="0" indent="0"/>
            <a:endParaRPr lang="en-GB" sz="1400" dirty="0"/>
          </a:p>
          <a:p>
            <a:pPr marL="0" indent="0"/>
            <a:r>
              <a:rPr lang="en-GB" sz="1400" b="1" dirty="0"/>
              <a:t>General fabric works (including fabric removal works)</a:t>
            </a:r>
          </a:p>
          <a:p>
            <a:pPr marL="0" indent="0"/>
            <a:r>
              <a:rPr lang="en-GB" sz="1400" dirty="0"/>
              <a:t>To allow a job in this category to proceed we require at a minimum: </a:t>
            </a:r>
          </a:p>
          <a:p>
            <a:pPr marL="285750" indent="-285750">
              <a:buFont typeface="Arial"/>
              <a:buChar char="•"/>
            </a:pPr>
            <a:r>
              <a:rPr lang="en-GB" sz="1400" dirty="0"/>
              <a:t>a survey of the area the works will take place</a:t>
            </a:r>
          </a:p>
          <a:p>
            <a:pPr marL="285750" indent="-285750">
              <a:buFont typeface="Arial"/>
              <a:buChar char="•"/>
            </a:pPr>
            <a:r>
              <a:rPr lang="en-GB" sz="1400" dirty="0"/>
              <a:t>a drawing indicating what will be done and where and</a:t>
            </a:r>
          </a:p>
          <a:p>
            <a:pPr marL="285750" indent="-285750">
              <a:buFont typeface="Arial"/>
              <a:buChar char="•"/>
            </a:pPr>
            <a:r>
              <a:rPr lang="en-GB" sz="1400" dirty="0"/>
              <a:t>detail of the route required to remove rubbish from site. </a:t>
            </a:r>
          </a:p>
          <a:p>
            <a:pPr marL="0" indent="0">
              <a:spcBef>
                <a:spcPts val="600"/>
              </a:spcBef>
            </a:pPr>
            <a:r>
              <a:rPr lang="en-GB" sz="1400" dirty="0"/>
              <a:t>Minimum supporting documentation will include a full set of RAMS, COSHH date and a list of names of any staff that require access to complete the works. All data and documentation must be submitted with the WAN application at least 1 week before the work is due to take place.</a:t>
            </a:r>
          </a:p>
          <a:p>
            <a:pPr marL="0" indent="0"/>
            <a:endParaRPr lang="en-GB" sz="1400" dirty="0"/>
          </a:p>
          <a:p>
            <a:pPr marL="0" indent="0"/>
            <a:r>
              <a:rPr lang="en-GB" sz="1400" b="1" dirty="0"/>
              <a:t>Installation and M&amp;E works (Including asset recovery)</a:t>
            </a:r>
          </a:p>
          <a:p>
            <a:pPr marL="0" indent="0"/>
            <a:r>
              <a:rPr lang="en-GB" sz="1400" dirty="0"/>
              <a:t>A full survey and drawings will be required of the area the works are planned to take place. </a:t>
            </a:r>
          </a:p>
          <a:p>
            <a:pPr marL="0" indent="0"/>
            <a:r>
              <a:rPr lang="en-GB" sz="1400" dirty="0"/>
              <a:t>The main difference with this type of work is that you will need to work with the T1 Electrical AP to ensure all DB’s that will be worked on are documented in our standard format (reviewed later in the presentation) and that a full DB schedule is produced even if it is only one circuit that will be affected. </a:t>
            </a:r>
          </a:p>
          <a:p>
            <a:pPr marL="0" indent="0"/>
            <a:r>
              <a:rPr lang="en-GB" sz="1400" dirty="0"/>
              <a:t>Minimum supporting documentation will include all DB schedules, a full set of RAMS, COSHH date and a list of names of any staff that require access to complete the works. All data and documentation must be submitted with the WAN application at least 1 week before the work is due to take place.</a:t>
            </a:r>
          </a:p>
          <a:p>
            <a:pPr marL="0" indent="0"/>
            <a:endParaRPr lang="en-GB" sz="1400" dirty="0"/>
          </a:p>
          <a:p>
            <a:endParaRPr lang="en-GB" sz="1400" dirty="0"/>
          </a:p>
          <a:p>
            <a:endParaRPr lang="en-GB" sz="1400" dirty="0"/>
          </a:p>
          <a:p>
            <a:endParaRPr lang="en-GB" sz="1400" dirty="0"/>
          </a:p>
        </p:txBody>
      </p:sp>
    </p:spTree>
    <p:extLst>
      <p:ext uri="{BB962C8B-B14F-4D97-AF65-F5344CB8AC3E}">
        <p14:creationId xmlns:p14="http://schemas.microsoft.com/office/powerpoint/2010/main" val="3620974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Systems &amp; Documents</a:t>
            </a:r>
          </a:p>
        </p:txBody>
      </p:sp>
      <p:sp>
        <p:nvSpPr>
          <p:cNvPr id="4" name="Content Placeholder 2"/>
          <p:cNvSpPr txBox="1">
            <a:spLocks/>
          </p:cNvSpPr>
          <p:nvPr/>
        </p:nvSpPr>
        <p:spPr bwMode="auto">
          <a:xfrm>
            <a:off x="261256" y="809746"/>
            <a:ext cx="8692737" cy="514401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342900" indent="-342900" algn="l" defTabSz="457200" rtl="0" eaLnBrk="1" fontAlgn="base" hangingPunct="1">
              <a:spcBef>
                <a:spcPct val="20000"/>
              </a:spcBef>
              <a:spcAft>
                <a:spcPct val="0"/>
              </a:spcAft>
              <a:buClr>
                <a:srgbClr val="7E5DA4"/>
              </a:buClr>
              <a:buFontTx/>
              <a:buNone/>
              <a:defRPr kern="1200">
                <a:solidFill>
                  <a:srgbClr val="545A5E"/>
                </a:solidFill>
                <a:latin typeface="Arial"/>
                <a:ea typeface="ＭＳ Ｐゴシック" charset="-128"/>
                <a:cs typeface="Arial"/>
              </a:defRPr>
            </a:lvl1pPr>
            <a:lvl2pPr marL="177800" indent="-177800" algn="l" defTabSz="457200" rtl="0" eaLnBrk="1" fontAlgn="base" hangingPunct="1">
              <a:spcBef>
                <a:spcPct val="20000"/>
              </a:spcBef>
              <a:spcAft>
                <a:spcPct val="0"/>
              </a:spcAft>
              <a:buClr>
                <a:srgbClr val="7E5DA4"/>
              </a:buClr>
              <a:buFont typeface="Arial"/>
              <a:buChar char="•"/>
              <a:defRPr kern="1200">
                <a:solidFill>
                  <a:srgbClr val="545A5E"/>
                </a:solidFill>
                <a:latin typeface="Arial"/>
                <a:ea typeface="ＭＳ Ｐゴシック" charset="-128"/>
                <a:cs typeface="Arial"/>
              </a:defRPr>
            </a:lvl2pPr>
            <a:lvl3pPr marL="546100" indent="-177800" algn="l" defTabSz="457200" rtl="0" eaLnBrk="1" fontAlgn="base" hangingPunct="1">
              <a:spcBef>
                <a:spcPct val="20000"/>
              </a:spcBef>
              <a:spcAft>
                <a:spcPct val="0"/>
              </a:spcAft>
              <a:buFont typeface="Lucida Grande"/>
              <a:buChar char="–"/>
              <a:defRPr sz="1600" kern="1200">
                <a:solidFill>
                  <a:srgbClr val="9F147B"/>
                </a:solidFill>
                <a:latin typeface="Arial"/>
                <a:ea typeface="ＭＳ Ｐゴシック" charset="-128"/>
                <a:cs typeface="Arial"/>
              </a:defRPr>
            </a:lvl3pPr>
            <a:lvl4pPr marL="712788" indent="-185738" algn="l" defTabSz="457200" rtl="0" eaLnBrk="1" fontAlgn="base" hangingPunct="1">
              <a:spcBef>
                <a:spcPct val="20000"/>
              </a:spcBef>
              <a:spcAft>
                <a:spcPct val="0"/>
              </a:spcAft>
              <a:buFont typeface="Arial" charset="0"/>
              <a:buChar char="–"/>
              <a:tabLst>
                <a:tab pos="809625" algn="l"/>
              </a:tabLst>
              <a:defRPr sz="1400" kern="1200">
                <a:solidFill>
                  <a:srgbClr val="46216F"/>
                </a:solidFill>
                <a:latin typeface="Arial"/>
                <a:ea typeface="ＭＳ Ｐゴシック" charset="-128"/>
                <a:cs typeface="Arial"/>
              </a:defRPr>
            </a:lvl4pPr>
            <a:lvl5pPr marL="719138" indent="-177800" algn="l" defTabSz="457200" rtl="0" eaLnBrk="1" fontAlgn="base" hangingPunct="1">
              <a:spcBef>
                <a:spcPct val="20000"/>
              </a:spcBef>
              <a:spcAft>
                <a:spcPct val="0"/>
              </a:spcAft>
              <a:buClr>
                <a:srgbClr val="545A5E"/>
              </a:buClr>
              <a:buFont typeface="Arial"/>
              <a:buChar char="–"/>
              <a:defRPr sz="1200" kern="1200">
                <a:solidFill>
                  <a:srgbClr val="545A5E"/>
                </a:solidFill>
                <a:latin typeface="Arial"/>
                <a:ea typeface="ＭＳ Ｐゴシック"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r>
              <a:rPr lang="en-GB" sz="1400" b="1"/>
              <a:t>Induction </a:t>
            </a:r>
            <a:r>
              <a:rPr lang="en-GB" sz="1400"/>
              <a:t>(Mon – Fri 7am – 5pm)</a:t>
            </a:r>
            <a:endParaRPr lang="en-GB" sz="1400" b="1"/>
          </a:p>
          <a:p>
            <a:pPr marL="0" indent="0"/>
            <a:r>
              <a:rPr lang="en-GB" sz="1400"/>
              <a:t>There will be two parts to induction that will take 40 minutes in total, all inductions are to be booked through the FM Team (contact details on the Contacts slide at the end) :</a:t>
            </a:r>
          </a:p>
          <a:p>
            <a:pPr>
              <a:buFont typeface="+mj-lt"/>
              <a:buAutoNum type="arabicPeriod"/>
            </a:pPr>
            <a:r>
              <a:rPr lang="en-GB" sz="1400" u="sng"/>
              <a:t>Green Route access</a:t>
            </a:r>
            <a:r>
              <a:rPr lang="en-GB" sz="1400"/>
              <a:t> induction is for anyone who requires site access for a walk around or visual inspection but does not require access to a Red Area. This induction will cover the Green route Concept, the rules in place for using the Green Routes and general site safety. If a person will not be working in or entering a Red Area then this is the only part of the induction they need to attend. </a:t>
            </a:r>
          </a:p>
          <a:p>
            <a:pPr>
              <a:buFont typeface="+mj-lt"/>
              <a:buAutoNum type="arabicPeriod"/>
            </a:pPr>
            <a:endParaRPr lang="en-GB" sz="1400"/>
          </a:p>
          <a:p>
            <a:pPr>
              <a:buFont typeface="+mj-lt"/>
              <a:buAutoNum type="arabicPeriod"/>
            </a:pPr>
            <a:r>
              <a:rPr lang="en-GB" sz="1400"/>
              <a:t>The second part to the induction will be about working on the site in the Red Areas, what will be required to allow work to take place and what additional equipment will need to be provided (i.e. lighting) to allow for a safe working environment.  </a:t>
            </a:r>
          </a:p>
          <a:p>
            <a:pPr marL="0" indent="0"/>
            <a:endParaRPr lang="en-GB" sz="1400"/>
          </a:p>
          <a:p>
            <a:pPr marL="0" indent="0"/>
            <a:r>
              <a:rPr lang="en-GB" sz="1400" b="1"/>
              <a:t>WAN System</a:t>
            </a:r>
          </a:p>
          <a:p>
            <a:pPr marL="0" indent="0"/>
            <a:r>
              <a:rPr lang="en-GB" sz="1400"/>
              <a:t>The WAN system is an airport-wide works request system that covers all work areas in one system (i.e., fire or electrical isolations and RAMS and other documentation). Without a WAN in place, no Red Area work will be allowed to take place and no WAN will be approved until all appropriate documentation is in place and correct. Further information on this system is available on request or on the HUB.</a:t>
            </a:r>
          </a:p>
          <a:p>
            <a:pPr marL="0" indent="0"/>
            <a:endParaRPr lang="en-GB" sz="1400"/>
          </a:p>
          <a:p>
            <a:pPr marL="0" indent="0"/>
            <a:r>
              <a:rPr lang="en-GB" sz="1400" b="1"/>
              <a:t>Scheduling</a:t>
            </a:r>
          </a:p>
          <a:p>
            <a:pPr marL="0" indent="0"/>
            <a:r>
              <a:rPr lang="en-GB" sz="1400"/>
              <a:t>In the next few slides we will explain the scheduling process and purpose in more detail. For any work that could or will have significant impact on this site, the work will have to be entered onto the schedule and will need to secure stakeholder approval before the work can be approved in the WAN system and take place.</a:t>
            </a:r>
          </a:p>
          <a:p>
            <a:pPr marL="0" indent="0"/>
            <a:endParaRPr lang="en-GB" sz="1400"/>
          </a:p>
          <a:p>
            <a:endParaRPr lang="en-GB" sz="1400"/>
          </a:p>
          <a:p>
            <a:endParaRPr lang="en-GB" sz="1400"/>
          </a:p>
          <a:p>
            <a:endParaRPr lang="en-GB" sz="1400"/>
          </a:p>
        </p:txBody>
      </p:sp>
    </p:spTree>
    <p:extLst>
      <p:ext uri="{BB962C8B-B14F-4D97-AF65-F5344CB8AC3E}">
        <p14:creationId xmlns:p14="http://schemas.microsoft.com/office/powerpoint/2010/main" val="2543900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925" y="500807"/>
            <a:ext cx="8313738" cy="352634"/>
          </a:xfrm>
        </p:spPr>
        <p:txBody>
          <a:bodyPr/>
          <a:lstStyle/>
          <a:p>
            <a:r>
              <a:rPr lang="en-GB"/>
              <a:t>The purpose of the Works Schedule</a:t>
            </a:r>
          </a:p>
        </p:txBody>
      </p:sp>
      <p:sp>
        <p:nvSpPr>
          <p:cNvPr id="4" name="Content Placeholder 2"/>
          <p:cNvSpPr txBox="1">
            <a:spLocks/>
          </p:cNvSpPr>
          <p:nvPr/>
        </p:nvSpPr>
        <p:spPr bwMode="auto">
          <a:xfrm>
            <a:off x="261256" y="1348226"/>
            <a:ext cx="8692737" cy="410769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342900" indent="-342900" algn="l" defTabSz="457200" rtl="0" eaLnBrk="1" fontAlgn="base" hangingPunct="1">
              <a:spcBef>
                <a:spcPct val="20000"/>
              </a:spcBef>
              <a:spcAft>
                <a:spcPct val="0"/>
              </a:spcAft>
              <a:buClr>
                <a:srgbClr val="7E5DA4"/>
              </a:buClr>
              <a:buFontTx/>
              <a:buNone/>
              <a:defRPr kern="1200">
                <a:solidFill>
                  <a:srgbClr val="545A5E"/>
                </a:solidFill>
                <a:latin typeface="Arial"/>
                <a:ea typeface="ＭＳ Ｐゴシック" charset="-128"/>
                <a:cs typeface="Arial"/>
              </a:defRPr>
            </a:lvl1pPr>
            <a:lvl2pPr marL="177800" indent="-177800" algn="l" defTabSz="457200" rtl="0" eaLnBrk="1" fontAlgn="base" hangingPunct="1">
              <a:spcBef>
                <a:spcPct val="20000"/>
              </a:spcBef>
              <a:spcAft>
                <a:spcPct val="0"/>
              </a:spcAft>
              <a:buClr>
                <a:srgbClr val="7E5DA4"/>
              </a:buClr>
              <a:buFont typeface="Arial"/>
              <a:buChar char="•"/>
              <a:defRPr kern="1200">
                <a:solidFill>
                  <a:srgbClr val="545A5E"/>
                </a:solidFill>
                <a:latin typeface="Arial"/>
                <a:ea typeface="ＭＳ Ｐゴシック" charset="-128"/>
                <a:cs typeface="Arial"/>
              </a:defRPr>
            </a:lvl2pPr>
            <a:lvl3pPr marL="546100" indent="-177800" algn="l" defTabSz="457200" rtl="0" eaLnBrk="1" fontAlgn="base" hangingPunct="1">
              <a:spcBef>
                <a:spcPct val="20000"/>
              </a:spcBef>
              <a:spcAft>
                <a:spcPct val="0"/>
              </a:spcAft>
              <a:buFont typeface="Lucida Grande"/>
              <a:buChar char="–"/>
              <a:defRPr sz="1600" kern="1200">
                <a:solidFill>
                  <a:srgbClr val="9F147B"/>
                </a:solidFill>
                <a:latin typeface="Arial"/>
                <a:ea typeface="ＭＳ Ｐゴシック" charset="-128"/>
                <a:cs typeface="Arial"/>
              </a:defRPr>
            </a:lvl3pPr>
            <a:lvl4pPr marL="712788" indent="-185738" algn="l" defTabSz="457200" rtl="0" eaLnBrk="1" fontAlgn="base" hangingPunct="1">
              <a:spcBef>
                <a:spcPct val="20000"/>
              </a:spcBef>
              <a:spcAft>
                <a:spcPct val="0"/>
              </a:spcAft>
              <a:buFont typeface="Arial" charset="0"/>
              <a:buChar char="–"/>
              <a:tabLst>
                <a:tab pos="809625" algn="l"/>
              </a:tabLst>
              <a:defRPr sz="1400" kern="1200">
                <a:solidFill>
                  <a:srgbClr val="46216F"/>
                </a:solidFill>
                <a:latin typeface="Arial"/>
                <a:ea typeface="ＭＳ Ｐゴシック" charset="-128"/>
                <a:cs typeface="Arial"/>
              </a:defRPr>
            </a:lvl4pPr>
            <a:lvl5pPr marL="719138" indent="-177800" algn="l" defTabSz="457200" rtl="0" eaLnBrk="1" fontAlgn="base" hangingPunct="1">
              <a:spcBef>
                <a:spcPct val="20000"/>
              </a:spcBef>
              <a:spcAft>
                <a:spcPct val="0"/>
              </a:spcAft>
              <a:buClr>
                <a:srgbClr val="545A5E"/>
              </a:buClr>
              <a:buFont typeface="Arial"/>
              <a:buChar char="–"/>
              <a:defRPr sz="1200" kern="1200">
                <a:solidFill>
                  <a:srgbClr val="545A5E"/>
                </a:solidFill>
                <a:latin typeface="Arial"/>
                <a:ea typeface="ＭＳ Ｐゴシック"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r>
              <a:rPr lang="en-GB" sz="1400" b="1"/>
              <a:t>Why do we need it?</a:t>
            </a:r>
          </a:p>
          <a:p>
            <a:pPr marL="0" indent="0"/>
            <a:r>
              <a:rPr lang="en-GB" sz="1400"/>
              <a:t>The primary reason for the Works Schedule is to ensure that all M&amp;E and Fabric works that are due to take place in T1 have been reviewed, risk assessed and are being appropriately managed by the right people.</a:t>
            </a:r>
          </a:p>
          <a:p>
            <a:pPr marL="0" indent="0"/>
            <a:endParaRPr lang="en-GB" sz="1400"/>
          </a:p>
          <a:p>
            <a:pPr marL="0" indent="0"/>
            <a:r>
              <a:rPr lang="en-GB" sz="1400" b="1"/>
              <a:t>What is it? </a:t>
            </a:r>
          </a:p>
          <a:p>
            <a:pPr marL="0" indent="0"/>
            <a:r>
              <a:rPr lang="en-GB" sz="1400"/>
              <a:t>The Schedule a management tool that gives T1 stakeholders and APOC clarity around what key activities are taking place at what times. </a:t>
            </a:r>
          </a:p>
          <a:p>
            <a:pPr marL="0" indent="0"/>
            <a:r>
              <a:rPr lang="en-GB" sz="1400"/>
              <a:t>This gives the stakeholders control over what works can take place at what times in their areas and allows them to feed back any concerns. It also ensures that all mitigating actions are in place should anything go wrong.</a:t>
            </a:r>
          </a:p>
          <a:p>
            <a:pPr marL="0" indent="0"/>
            <a:endParaRPr lang="en-GB" sz="1400"/>
          </a:p>
          <a:p>
            <a:pPr marL="0" indent="0"/>
            <a:r>
              <a:rPr lang="en-GB" sz="1400" b="1"/>
              <a:t>Why is it important?</a:t>
            </a:r>
          </a:p>
          <a:p>
            <a:pPr marL="0" indent="0"/>
            <a:r>
              <a:rPr lang="en-GB" sz="1400"/>
              <a:t>This Schedule allows APOC to have a single point of reference for all works in T1 so that if anything unaccounted for happens during an activity, APOC can see who was working in a particular area at the time. </a:t>
            </a:r>
            <a:br>
              <a:rPr lang="en-GB" sz="1400"/>
            </a:br>
            <a:r>
              <a:rPr lang="en-GB" sz="1400"/>
              <a:t>It also provides APOC with a single point of contact for that work. </a:t>
            </a:r>
          </a:p>
          <a:p>
            <a:pPr marL="0" indent="0"/>
            <a:r>
              <a:rPr lang="en-GB" sz="1400"/>
              <a:t>This means is that in the event of something going wrong, we will be able to react to the situation faster with the right people involved to ensure our roll back plan is implemented as quickly and seamlessly as possible.</a:t>
            </a:r>
          </a:p>
          <a:p>
            <a:endParaRPr lang="en-GB" sz="1400"/>
          </a:p>
        </p:txBody>
      </p:sp>
    </p:spTree>
    <p:extLst>
      <p:ext uri="{BB962C8B-B14F-4D97-AF65-F5344CB8AC3E}">
        <p14:creationId xmlns:p14="http://schemas.microsoft.com/office/powerpoint/2010/main" val="3193065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925" y="500807"/>
            <a:ext cx="8313738" cy="372954"/>
          </a:xfrm>
        </p:spPr>
        <p:txBody>
          <a:bodyPr/>
          <a:lstStyle/>
          <a:p>
            <a:r>
              <a:rPr lang="en-GB"/>
              <a:t>Scheduling Process &amp; time scales</a:t>
            </a:r>
          </a:p>
        </p:txBody>
      </p:sp>
      <p:sp>
        <p:nvSpPr>
          <p:cNvPr id="4" name="Content Placeholder 2"/>
          <p:cNvSpPr txBox="1">
            <a:spLocks/>
          </p:cNvSpPr>
          <p:nvPr/>
        </p:nvSpPr>
        <p:spPr bwMode="auto">
          <a:xfrm>
            <a:off x="261256" y="809746"/>
            <a:ext cx="8692737" cy="82601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342900" indent="-342900" algn="l" defTabSz="457200" rtl="0" eaLnBrk="1" fontAlgn="base" hangingPunct="1">
              <a:spcBef>
                <a:spcPct val="20000"/>
              </a:spcBef>
              <a:spcAft>
                <a:spcPct val="0"/>
              </a:spcAft>
              <a:buClr>
                <a:srgbClr val="7E5DA4"/>
              </a:buClr>
              <a:buFontTx/>
              <a:buNone/>
              <a:defRPr kern="1200">
                <a:solidFill>
                  <a:srgbClr val="545A5E"/>
                </a:solidFill>
                <a:latin typeface="Arial"/>
                <a:ea typeface="ＭＳ Ｐゴシック" charset="-128"/>
                <a:cs typeface="Arial"/>
              </a:defRPr>
            </a:lvl1pPr>
            <a:lvl2pPr marL="177800" indent="-177800" algn="l" defTabSz="457200" rtl="0" eaLnBrk="1" fontAlgn="base" hangingPunct="1">
              <a:spcBef>
                <a:spcPct val="20000"/>
              </a:spcBef>
              <a:spcAft>
                <a:spcPct val="0"/>
              </a:spcAft>
              <a:buClr>
                <a:srgbClr val="7E5DA4"/>
              </a:buClr>
              <a:buFont typeface="Arial"/>
              <a:buChar char="•"/>
              <a:defRPr kern="1200">
                <a:solidFill>
                  <a:srgbClr val="545A5E"/>
                </a:solidFill>
                <a:latin typeface="Arial"/>
                <a:ea typeface="ＭＳ Ｐゴシック" charset="-128"/>
                <a:cs typeface="Arial"/>
              </a:defRPr>
            </a:lvl2pPr>
            <a:lvl3pPr marL="546100" indent="-177800" algn="l" defTabSz="457200" rtl="0" eaLnBrk="1" fontAlgn="base" hangingPunct="1">
              <a:spcBef>
                <a:spcPct val="20000"/>
              </a:spcBef>
              <a:spcAft>
                <a:spcPct val="0"/>
              </a:spcAft>
              <a:buFont typeface="Lucida Grande"/>
              <a:buChar char="–"/>
              <a:defRPr sz="1600" kern="1200">
                <a:solidFill>
                  <a:srgbClr val="9F147B"/>
                </a:solidFill>
                <a:latin typeface="Arial"/>
                <a:ea typeface="ＭＳ Ｐゴシック" charset="-128"/>
                <a:cs typeface="Arial"/>
              </a:defRPr>
            </a:lvl3pPr>
            <a:lvl4pPr marL="712788" indent="-185738" algn="l" defTabSz="457200" rtl="0" eaLnBrk="1" fontAlgn="base" hangingPunct="1">
              <a:spcBef>
                <a:spcPct val="20000"/>
              </a:spcBef>
              <a:spcAft>
                <a:spcPct val="0"/>
              </a:spcAft>
              <a:buFont typeface="Arial" charset="0"/>
              <a:buChar char="–"/>
              <a:tabLst>
                <a:tab pos="809625" algn="l"/>
              </a:tabLst>
              <a:defRPr sz="1400" kern="1200">
                <a:solidFill>
                  <a:srgbClr val="46216F"/>
                </a:solidFill>
                <a:latin typeface="Arial"/>
                <a:ea typeface="ＭＳ Ｐゴシック" charset="-128"/>
                <a:cs typeface="Arial"/>
              </a:defRPr>
            </a:lvl4pPr>
            <a:lvl5pPr marL="719138" indent="-177800" algn="l" defTabSz="457200" rtl="0" eaLnBrk="1" fontAlgn="base" hangingPunct="1">
              <a:spcBef>
                <a:spcPct val="20000"/>
              </a:spcBef>
              <a:spcAft>
                <a:spcPct val="0"/>
              </a:spcAft>
              <a:buClr>
                <a:srgbClr val="545A5E"/>
              </a:buClr>
              <a:buFont typeface="Arial"/>
              <a:buChar char="–"/>
              <a:defRPr sz="1200" kern="1200">
                <a:solidFill>
                  <a:srgbClr val="545A5E"/>
                </a:solidFill>
                <a:latin typeface="Arial"/>
                <a:ea typeface="ＭＳ Ｐゴシック"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r>
              <a:rPr lang="en-GB" sz="1200"/>
              <a:t>The process below outlines the way in which the schedule is populated and signed off. Any works required to be on the schedule will be approved by Engineering in our scheduling meeting each Monday.  These will then be sent for sign off by stakeholders by Wednesday. Once signed off by stakeholders, the work will be scheduled for the following Monday. </a:t>
            </a:r>
            <a:br>
              <a:rPr lang="en-GB" sz="1200"/>
            </a:br>
            <a:r>
              <a:rPr lang="en-GB" sz="1200"/>
              <a:t>Note: All works for scheduling should be in no later than 9.30 on Thursday morning.</a:t>
            </a:r>
          </a:p>
          <a:p>
            <a:endParaRPr lang="en-GB" sz="1400"/>
          </a:p>
          <a:p>
            <a:endParaRPr lang="en-GB" sz="140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6" name="Object 5"/>
          <p:cNvGraphicFramePr>
            <a:graphicFrameLocks noChangeAspect="1"/>
          </p:cNvGraphicFramePr>
          <p:nvPr>
            <p:extLst>
              <p:ext uri="{D42A27DB-BD31-4B8C-83A1-F6EECF244321}">
                <p14:modId xmlns:p14="http://schemas.microsoft.com/office/powerpoint/2010/main" val="1701708633"/>
              </p:ext>
            </p:extLst>
          </p:nvPr>
        </p:nvGraphicFramePr>
        <p:xfrm>
          <a:off x="213995" y="1635760"/>
          <a:ext cx="8706485" cy="4365111"/>
        </p:xfrm>
        <a:graphic>
          <a:graphicData uri="http://schemas.openxmlformats.org/presentationml/2006/ole">
            <mc:AlternateContent xmlns:mc="http://schemas.openxmlformats.org/markup-compatibility/2006">
              <mc:Choice xmlns:v="urn:schemas-microsoft-com:vml" Requires="v">
                <p:oleObj spid="_x0000_s1026" r:id="rId3" imgW="9514893" imgH="5086800" progId="Visio.Drawing.11">
                  <p:embed/>
                </p:oleObj>
              </mc:Choice>
              <mc:Fallback>
                <p:oleObj r:id="rId3" imgW="9514893" imgH="5086800" progId="Visio.Drawing.11">
                  <p:embed/>
                  <p:pic>
                    <p:nvPicPr>
                      <p:cNvPr id="6"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995" y="1635760"/>
                        <a:ext cx="8706485" cy="4365111"/>
                      </a:xfrm>
                      <a:prstGeom prst="rect">
                        <a:avLst/>
                      </a:prstGeom>
                      <a:noFill/>
                    </p:spPr>
                  </p:pic>
                </p:oleObj>
              </mc:Fallback>
            </mc:AlternateContent>
          </a:graphicData>
        </a:graphic>
      </p:graphicFrame>
    </p:spTree>
    <p:extLst>
      <p:ext uri="{BB962C8B-B14F-4D97-AF65-F5344CB8AC3E}">
        <p14:creationId xmlns:p14="http://schemas.microsoft.com/office/powerpoint/2010/main" val="2223220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Access Process</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5" name="Object 4"/>
          <p:cNvGraphicFramePr>
            <a:graphicFrameLocks noChangeAspect="1"/>
          </p:cNvGraphicFramePr>
          <p:nvPr>
            <p:extLst>
              <p:ext uri="{D42A27DB-BD31-4B8C-83A1-F6EECF244321}">
                <p14:modId xmlns:p14="http://schemas.microsoft.com/office/powerpoint/2010/main" val="128134865"/>
              </p:ext>
            </p:extLst>
          </p:nvPr>
        </p:nvGraphicFramePr>
        <p:xfrm>
          <a:off x="942976" y="123825"/>
          <a:ext cx="5543550" cy="6638926"/>
        </p:xfrm>
        <a:graphic>
          <a:graphicData uri="http://schemas.openxmlformats.org/presentationml/2006/ole">
            <mc:AlternateContent xmlns:mc="http://schemas.openxmlformats.org/markup-compatibility/2006">
              <mc:Choice xmlns:v="urn:schemas-microsoft-com:vml" Requires="v">
                <p:oleObj spid="_x0000_s2050" r:id="rId3" imgW="7093961" imgH="9178650" progId="Visio.Drawing.11">
                  <p:embed/>
                </p:oleObj>
              </mc:Choice>
              <mc:Fallback>
                <p:oleObj r:id="rId3" imgW="7093961" imgH="9178650" progId="Visio.Drawing.11">
                  <p:embed/>
                  <p:pic>
                    <p:nvPicPr>
                      <p:cNvPr id="5"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2976" y="123825"/>
                        <a:ext cx="5543550" cy="6638926"/>
                      </a:xfrm>
                      <a:prstGeom prst="rect">
                        <a:avLst/>
                      </a:prstGeom>
                      <a:noFill/>
                    </p:spPr>
                  </p:pic>
                </p:oleObj>
              </mc:Fallback>
            </mc:AlternateContent>
          </a:graphicData>
        </a:graphic>
      </p:graphicFrame>
      <p:sp>
        <p:nvSpPr>
          <p:cNvPr id="8" name="TextBox 7">
            <a:extLst>
              <a:ext uri="{FF2B5EF4-FFF2-40B4-BE49-F238E27FC236}">
                <a16:creationId xmlns:a16="http://schemas.microsoft.com/office/drawing/2014/main" id="{8E414EB0-D5D3-4431-82DC-B3E26D164746}"/>
              </a:ext>
            </a:extLst>
          </p:cNvPr>
          <p:cNvSpPr txBox="1"/>
          <p:nvPr/>
        </p:nvSpPr>
        <p:spPr>
          <a:xfrm>
            <a:off x="3179428" y="4914952"/>
            <a:ext cx="1568741" cy="4154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700">
                <a:solidFill>
                  <a:srgbClr val="545A5E"/>
                </a:solidFill>
                <a:latin typeface="Arial"/>
                <a:ea typeface="ＭＳ Ｐゴシック"/>
                <a:cs typeface="Arial"/>
              </a:rPr>
              <a:t>* please remember to sign in/out at the management office when accessing the site</a:t>
            </a:r>
            <a:endParaRPr lang="en-US">
              <a:solidFill>
                <a:srgbClr val="545A5E"/>
              </a:solidFill>
            </a:endParaRPr>
          </a:p>
        </p:txBody>
      </p:sp>
    </p:spTree>
    <p:extLst>
      <p:ext uri="{BB962C8B-B14F-4D97-AF65-F5344CB8AC3E}">
        <p14:creationId xmlns:p14="http://schemas.microsoft.com/office/powerpoint/2010/main" val="2449809054"/>
      </p:ext>
    </p:extLst>
  </p:cSld>
  <p:clrMapOvr>
    <a:masterClrMapping/>
  </p:clrMapOvr>
</p:sld>
</file>

<file path=ppt/theme/theme1.xml><?xml version="1.0" encoding="utf-8"?>
<a:theme xmlns:a="http://schemas.openxmlformats.org/drawingml/2006/main" name="Heathrow_Passengers">
  <a:themeElements>
    <a:clrScheme name="Custom 13">
      <a:dk1>
        <a:srgbClr val="46216F"/>
      </a:dk1>
      <a:lt1>
        <a:srgbClr val="FFFFFF"/>
      </a:lt1>
      <a:dk2>
        <a:srgbClr val="46216F"/>
      </a:dk2>
      <a:lt2>
        <a:srgbClr val="FFFFFF"/>
      </a:lt2>
      <a:accent1>
        <a:srgbClr val="46216F"/>
      </a:accent1>
      <a:accent2>
        <a:srgbClr val="9F147B"/>
      </a:accent2>
      <a:accent3>
        <a:srgbClr val="7E5DA4"/>
      </a:accent3>
      <a:accent4>
        <a:srgbClr val="7C848A"/>
      </a:accent4>
      <a:accent5>
        <a:srgbClr val="9B72CB"/>
      </a:accent5>
      <a:accent6>
        <a:srgbClr val="6F34B2"/>
      </a:accent6>
      <a:hlink>
        <a:srgbClr val="9F147B"/>
      </a:hlink>
      <a:folHlink>
        <a:srgbClr val="46216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SharedWithUsers xmlns="4ce307bf-583c-41de-9d1c-f32890431de3">
      <UserInfo>
        <DisplayName>Jason Summers</DisplayName>
        <AccountId>15</AccountId>
        <AccountType/>
      </UserInfo>
      <UserInfo>
        <DisplayName>Victor Pencak</DisplayName>
        <AccountId>16</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763CE2063A2E64283F92C04C6206220" ma:contentTypeVersion="12" ma:contentTypeDescription="Create a new document." ma:contentTypeScope="" ma:versionID="0861f5d8c00700c63b2e73b038d95324">
  <xsd:schema xmlns:xsd="http://www.w3.org/2001/XMLSchema" xmlns:xs="http://www.w3.org/2001/XMLSchema" xmlns:p="http://schemas.microsoft.com/office/2006/metadata/properties" xmlns:ns2="0ecf0a1f-37b0-4c89-8ea8-6cd19bf41bda" xmlns:ns3="4ce307bf-583c-41de-9d1c-f32890431de3" targetNamespace="http://schemas.microsoft.com/office/2006/metadata/properties" ma:root="true" ma:fieldsID="a801ed1438f6d23b39ef71f2e4387c5f" ns2:_="" ns3:_="">
    <xsd:import namespace="0ecf0a1f-37b0-4c89-8ea8-6cd19bf41bda"/>
    <xsd:import namespace="4ce307bf-583c-41de-9d1c-f32890431de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OCR"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cf0a1f-37b0-4c89-8ea8-6cd19bf41b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ce307bf-583c-41de-9d1c-f32890431de3"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BE2B709-FB0A-434A-BACA-91D6CC74F5BD}">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0ecf0a1f-37b0-4c89-8ea8-6cd19bf41bda"/>
    <ds:schemaRef ds:uri="http://purl.org/dc/elements/1.1/"/>
    <ds:schemaRef ds:uri="http://schemas.microsoft.com/office/infopath/2007/PartnerControls"/>
    <ds:schemaRef ds:uri="4ce307bf-583c-41de-9d1c-f32890431de3"/>
    <ds:schemaRef ds:uri="http://www.w3.org/XML/1998/namespace"/>
  </ds:schemaRefs>
</ds:datastoreItem>
</file>

<file path=customXml/itemProps2.xml><?xml version="1.0" encoding="utf-8"?>
<ds:datastoreItem xmlns:ds="http://schemas.openxmlformats.org/officeDocument/2006/customXml" ds:itemID="{946B1886-F381-49B1-AB21-D2E6F2820D5C}">
  <ds:schemaRefs>
    <ds:schemaRef ds:uri="http://schemas.microsoft.com/sharepoint/v3/contenttype/forms"/>
  </ds:schemaRefs>
</ds:datastoreItem>
</file>

<file path=customXml/itemProps3.xml><?xml version="1.0" encoding="utf-8"?>
<ds:datastoreItem xmlns:ds="http://schemas.openxmlformats.org/officeDocument/2006/customXml" ds:itemID="{AB519C1F-59DB-495C-BC7D-C2A743B7B8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ecf0a1f-37b0-4c89-8ea8-6cd19bf41bda"/>
    <ds:schemaRef ds:uri="4ce307bf-583c-41de-9d1c-f32890431d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Heathrow_Passengers</Template>
  <TotalTime>250</TotalTime>
  <Words>1831</Words>
  <Application>Microsoft Office PowerPoint</Application>
  <PresentationFormat>On-screen Show (4:3)</PresentationFormat>
  <Paragraphs>105</Paragraphs>
  <Slides>13</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Calibri</vt:lpstr>
      <vt:lpstr>Lucida Grande</vt:lpstr>
      <vt:lpstr>Heathrow_Passengers</vt:lpstr>
      <vt:lpstr>Visio.Drawing.11</vt:lpstr>
      <vt:lpstr>T1 Works Request &amp; Access Process</vt:lpstr>
      <vt:lpstr>Introduction</vt:lpstr>
      <vt:lpstr>Index</vt:lpstr>
      <vt:lpstr>Site Access (Green Routes &amp; Red Areas)</vt:lpstr>
      <vt:lpstr>Surveying and Documentation</vt:lpstr>
      <vt:lpstr>Systems &amp; Documents</vt:lpstr>
      <vt:lpstr>The purpose of the Works Schedule</vt:lpstr>
      <vt:lpstr>Scheduling Process &amp; time scales</vt:lpstr>
      <vt:lpstr>Access Process</vt:lpstr>
      <vt:lpstr>Where to send request &amp; the scheduling process explained</vt:lpstr>
      <vt:lpstr>How to escalate urgent requests</vt:lpstr>
      <vt:lpstr>Tips to expedite the process</vt:lpstr>
      <vt:lpstr>Contacts</vt:lpstr>
    </vt:vector>
  </TitlesOfParts>
  <Company>BAA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T1 Works Request &amp; Access Process</dc:title>
  <dc:creator>Steven Mearns</dc:creator>
  <cp:lastModifiedBy>Emily Gascoigne</cp:lastModifiedBy>
  <cp:revision>4</cp:revision>
  <dcterms:created xsi:type="dcterms:W3CDTF">2014-09-11T07:35:43Z</dcterms:created>
  <dcterms:modified xsi:type="dcterms:W3CDTF">2020-06-17T11:30:41Z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0x010100B763CE2063A2E64283F92C04C6206220</vt:lpwstr>
  </property>
  <property fmtid="{D5CDD505-2E9C-101B-9397-08002B2CF9AE}" pid="3" name="Order">
    <vt:r8>4800</vt:r8>
  </property>
  <property fmtid="{D5CDD505-2E9C-101B-9397-08002B2CF9AE}" pid="4" name="ComplianceAssetId">
    <vt:lpwstr/>
  </property>
  <property fmtid="{D5CDD505-2E9C-101B-9397-08002B2CF9AE}" pid="5" name="MSIP_Label_6a75c112-f622-45a7-81cc-ebc13bca2c26_Enabled">
    <vt:lpwstr>True</vt:lpwstr>
  </property>
  <property fmtid="{D5CDD505-2E9C-101B-9397-08002B2CF9AE}" pid="6" name="MSIP_Label_6a75c112-f622-45a7-81cc-ebc13bca2c26_SiteId">
    <vt:lpwstr>2133b7ab-6392-452c-aa20-34afbe98608e</vt:lpwstr>
  </property>
  <property fmtid="{D5CDD505-2E9C-101B-9397-08002B2CF9AE}" pid="7" name="MSIP_Label_6a75c112-f622-45a7-81cc-ebc13bca2c26_Owner">
    <vt:lpwstr>zulfikar.kapasi@heathrow.com</vt:lpwstr>
  </property>
  <property fmtid="{D5CDD505-2E9C-101B-9397-08002B2CF9AE}" pid="8" name="MSIP_Label_6a75c112-f622-45a7-81cc-ebc13bca2c26_SetDate">
    <vt:lpwstr>2020-06-01T09:55:15.3760623Z</vt:lpwstr>
  </property>
  <property fmtid="{D5CDD505-2E9C-101B-9397-08002B2CF9AE}" pid="9" name="MSIP_Label_6a75c112-f622-45a7-81cc-ebc13bca2c26_Name">
    <vt:lpwstr>Public</vt:lpwstr>
  </property>
  <property fmtid="{D5CDD505-2E9C-101B-9397-08002B2CF9AE}" pid="10" name="MSIP_Label_6a75c112-f622-45a7-81cc-ebc13bca2c26_Application">
    <vt:lpwstr>Microsoft Azure Information Protection</vt:lpwstr>
  </property>
  <property fmtid="{D5CDD505-2E9C-101B-9397-08002B2CF9AE}" pid="11" name="MSIP_Label_6a75c112-f622-45a7-81cc-ebc13bca2c26_ActionId">
    <vt:lpwstr>11a5926c-0254-4ceb-a480-f17107d72a39</vt:lpwstr>
  </property>
  <property fmtid="{D5CDD505-2E9C-101B-9397-08002B2CF9AE}" pid="12" name="MSIP_Label_6a75c112-f622-45a7-81cc-ebc13bca2c26_Extended_MSFT_Method">
    <vt:lpwstr>Manual</vt:lpwstr>
  </property>
  <property fmtid="{D5CDD505-2E9C-101B-9397-08002B2CF9AE}" pid="13" name="Sensitivity">
    <vt:lpwstr>Public</vt:lpwstr>
  </property>
</Properties>
</file>